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5" r:id="rId4"/>
    <p:sldId id="258" r:id="rId5"/>
    <p:sldId id="264" r:id="rId6"/>
    <p:sldId id="259" r:id="rId7"/>
    <p:sldId id="265" r:id="rId8"/>
    <p:sldId id="263" r:id="rId9"/>
    <p:sldId id="262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>
        <p:scale>
          <a:sx n="66" d="100"/>
          <a:sy n="66" d="100"/>
        </p:scale>
        <p:origin x="-1398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C936929-3658-4668-B71D-9A784CA1D47C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01F25BAC-D7D8-48D4-8504-EBB0625FDB6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260648"/>
            <a:ext cx="4067944" cy="3456384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Конструирование</a:t>
            </a:r>
            <a:r>
              <a:rPr lang="ru-RU" sz="4000" dirty="0" smtClean="0"/>
              <a:t> </a:t>
            </a:r>
            <a:r>
              <a:rPr lang="ru-RU" sz="2800" dirty="0" smtClean="0"/>
              <a:t>как метод воспитания современных детей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538103"/>
            <a:ext cx="3600400" cy="1127547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rgbClr val="FFFF00"/>
                </a:solidFill>
              </a:rPr>
              <a:t>Педагог-психолог МКДОУ </a:t>
            </a:r>
            <a:r>
              <a:rPr lang="ru-RU" sz="1800" dirty="0">
                <a:solidFill>
                  <a:srgbClr val="FFFF00"/>
                </a:solidFill>
              </a:rPr>
              <a:t>№467</a:t>
            </a:r>
          </a:p>
          <a:p>
            <a:pPr algn="r">
              <a:spcBef>
                <a:spcPts val="0"/>
              </a:spcBef>
            </a:pPr>
            <a:r>
              <a:rPr lang="ru-RU" sz="1800" dirty="0" err="1" smtClean="0">
                <a:solidFill>
                  <a:srgbClr val="FFFF00"/>
                </a:solidFill>
              </a:rPr>
              <a:t>Филинова</a:t>
            </a:r>
            <a:r>
              <a:rPr lang="ru-RU" sz="1800" dirty="0" smtClean="0">
                <a:solidFill>
                  <a:srgbClr val="FFFF00"/>
                </a:solidFill>
              </a:rPr>
              <a:t> В.Л.</a:t>
            </a:r>
            <a:r>
              <a:rPr lang="ru-RU" sz="1800" dirty="0" smtClean="0">
                <a:solidFill>
                  <a:srgbClr val="92D050"/>
                </a:solidFill>
              </a:rPr>
              <a:t> </a:t>
            </a:r>
            <a:endParaRPr lang="ru-RU" sz="1800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572000" cy="290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30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1700808"/>
            <a:ext cx="3886200" cy="3099792"/>
          </a:xfrm>
        </p:spPr>
        <p:txBody>
          <a:bodyPr/>
          <a:lstStyle/>
          <a:p>
            <a:pPr marL="68580" indent="0">
              <a:buNone/>
            </a:pPr>
            <a:r>
              <a:rPr lang="ru-RU" i="1" dirty="0">
                <a:solidFill>
                  <a:srgbClr val="FFC000"/>
                </a:solidFill>
              </a:rPr>
              <a:t>В процессе работы мы задаем детям вопросы: </a:t>
            </a:r>
          </a:p>
          <a:p>
            <a:r>
              <a:rPr lang="ru-RU" i="1" dirty="0">
                <a:solidFill>
                  <a:srgbClr val="FFC000"/>
                </a:solidFill>
              </a:rPr>
              <a:t>Почему надо построить именно здесь?..</a:t>
            </a:r>
          </a:p>
          <a:p>
            <a:r>
              <a:rPr lang="ru-RU" i="1" dirty="0">
                <a:solidFill>
                  <a:srgbClr val="FFC000"/>
                </a:solidFill>
              </a:rPr>
              <a:t>Зачем нужен этот элемент?..</a:t>
            </a:r>
          </a:p>
          <a:p>
            <a:r>
              <a:rPr lang="ru-RU" i="1" dirty="0">
                <a:solidFill>
                  <a:srgbClr val="FFC000"/>
                </a:solidFill>
              </a:rPr>
              <a:t>Как будет удобнее людям?..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23528" y="1772816"/>
            <a:ext cx="4106688" cy="3774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Критичность мышления – способность </a:t>
            </a:r>
            <a:r>
              <a:rPr lang="ru-RU" sz="2000" dirty="0"/>
              <a:t> осознавать свои ошибки, </a:t>
            </a:r>
            <a:r>
              <a:rPr lang="ru-RU" sz="2000" dirty="0" smtClean="0"/>
              <a:t>взвешивать </a:t>
            </a:r>
            <a:r>
              <a:rPr lang="ru-RU" sz="2000" dirty="0"/>
              <a:t>доводы за и против рассматриваемых и выдвигаемых гипотез и подвергать эти гипотезы всесторонней проверке.</a:t>
            </a:r>
            <a:endParaRPr lang="ru-RU" sz="2000" dirty="0" smtClean="0"/>
          </a:p>
          <a:p>
            <a:r>
              <a:rPr lang="ru-RU" sz="2000" dirty="0" smtClean="0"/>
              <a:t>Воспитание критичности мышления происходит через осознанность.</a:t>
            </a:r>
          </a:p>
          <a:p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4016" y="409576"/>
            <a:ext cx="7772400" cy="11430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92D050"/>
                </a:solidFill>
              </a:rPr>
              <a:t>Воспитание избирательности и критичности мышления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16" y="4221088"/>
            <a:ext cx="4066100" cy="2173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94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Развитие мотивационной сферы детей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535112"/>
            <a:ext cx="3657600" cy="3910112"/>
          </a:xfrm>
        </p:spPr>
        <p:txBody>
          <a:bodyPr anchor="t"/>
          <a:lstStyle/>
          <a:p>
            <a:r>
              <a:rPr lang="ru-RU" dirty="0" smtClean="0">
                <a:solidFill>
                  <a:schemeClr val="tx1"/>
                </a:solidFill>
              </a:rPr>
              <a:t>Мотивы деятельности существенно изменяются на протяжении дошкольного возраста от преобладания биологических мотивов до социальных.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Мотивация деятельности делится на: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Мотивация достижения успеха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Мотивация избегания неудач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00600" y="1556792"/>
            <a:ext cx="3657600" cy="3853408"/>
          </a:xfrm>
        </p:spPr>
        <p:txBody>
          <a:bodyPr/>
          <a:lstStyle/>
          <a:p>
            <a:pPr marL="68580" indent="0">
              <a:buNone/>
            </a:pPr>
            <a:r>
              <a:rPr lang="ru-RU" i="1" dirty="0" smtClean="0">
                <a:solidFill>
                  <a:srgbClr val="FFC000"/>
                </a:solidFill>
              </a:rPr>
              <a:t>В результате конструирования ребенка всегда ждет успех и подкрепление в виде поощрения воспитателя, возможности обыгрывания своей постройки.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35" y="3284984"/>
            <a:ext cx="3491879" cy="2618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28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44016" y="260648"/>
            <a:ext cx="7772400" cy="11430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dirty="0" smtClean="0">
                <a:solidFill>
                  <a:srgbClr val="92D050"/>
                </a:solidFill>
              </a:rPr>
              <a:t>Развитие духовно-нравственной культуры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000" y="980728"/>
            <a:ext cx="41786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современном обществе ценностные установки </a:t>
            </a:r>
            <a:r>
              <a:rPr lang="ru-RU" dirty="0" smtClean="0"/>
              <a:t>размыты, множество культур и культурных ценностей.</a:t>
            </a:r>
          </a:p>
          <a:p>
            <a:endParaRPr lang="ru-RU" sz="800" dirty="0"/>
          </a:p>
          <a:p>
            <a:r>
              <a:rPr lang="ru-RU" dirty="0"/>
              <a:t>Толерантность — социологический термин, обозначающий терпимость к иному мировоззрению, образу жизни, поведению и </a:t>
            </a:r>
            <a:r>
              <a:rPr lang="ru-RU" dirty="0" smtClean="0"/>
              <a:t>обычаям.</a:t>
            </a:r>
            <a:endParaRPr lang="ru-RU" dirty="0"/>
          </a:p>
          <a:p>
            <a:endParaRPr lang="ru-RU" sz="800" dirty="0"/>
          </a:p>
          <a:p>
            <a:r>
              <a:rPr lang="ru-RU" dirty="0" smtClean="0"/>
              <a:t> Толерантность – медицинский термин, взят из трансплантологии и означает неспособность организма отличать чужеродные органы. Достигается такое состояние угнетением ядовитыми веществами иммунной системы организма, приводя ее к апатии и безразличию.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0216" y="136797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В конструктивной деятельности мы транслируем детям основные социальные ценности такие, как забота, ответственность и прорабатываем их.</a:t>
            </a:r>
          </a:p>
          <a:p>
            <a:endParaRPr lang="ru-RU" i="1" dirty="0">
              <a:solidFill>
                <a:srgbClr val="FFC000"/>
              </a:solidFill>
            </a:endParaRPr>
          </a:p>
          <a:p>
            <a:r>
              <a:rPr lang="ru-RU" i="1" dirty="0" smtClean="0">
                <a:solidFill>
                  <a:srgbClr val="FFC000"/>
                </a:solidFill>
              </a:rPr>
              <a:t>Дети строят, проявляя заботу о жителях города, беря на себя ответственность за качество своей постройки.</a:t>
            </a:r>
          </a:p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37598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Формирование социальной зрелости и ответственности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Ответственность – это нравственное и социально-значимое качество личности.</a:t>
            </a:r>
          </a:p>
          <a:p>
            <a:pPr marL="68580" indent="0">
              <a:buNone/>
            </a:pPr>
            <a:r>
              <a:rPr lang="ru-RU" dirty="0" smtClean="0"/>
              <a:t>Ответственный человек осознает причины своих поступков, прогнозирует их последствия и готов за них отвечать.</a:t>
            </a:r>
          </a:p>
          <a:p>
            <a:pPr marL="68580" indent="0">
              <a:buNone/>
            </a:pPr>
            <a:endParaRPr lang="ru-RU" sz="800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448509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i="1" dirty="0" smtClean="0">
                <a:solidFill>
                  <a:srgbClr val="FFC000"/>
                </a:solidFill>
              </a:rPr>
              <a:t>В конструировании дети формируют замысел, планируют постройку, стараясь учитывать все возможные последствия, связывая таким образом причины с последствиями своей деятельности.</a:t>
            </a:r>
          </a:p>
          <a:p>
            <a:pPr marL="68580" indent="0">
              <a:buNone/>
            </a:pPr>
            <a:r>
              <a:rPr lang="ru-RU" i="1" dirty="0" smtClean="0">
                <a:solidFill>
                  <a:srgbClr val="FFC000"/>
                </a:solidFill>
              </a:rPr>
              <a:t>Цель деятельности всегда формулируется в социальных характеристиках.</a:t>
            </a:r>
          </a:p>
          <a:p>
            <a:pPr marL="68580" indent="0">
              <a:buNone/>
            </a:pPr>
            <a:r>
              <a:rPr lang="ru-RU" i="1" dirty="0" smtClean="0">
                <a:solidFill>
                  <a:srgbClr val="FFC000"/>
                </a:solidFill>
              </a:rPr>
              <a:t>Итог деятельности оценивается с точки зрения социальной значимости.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129">
            <a:off x="888976" y="4088763"/>
            <a:ext cx="3279819" cy="2459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63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Создание условий для успешного формирования </a:t>
            </a:r>
            <a:r>
              <a:rPr lang="ru-RU" dirty="0" err="1" smtClean="0">
                <a:solidFill>
                  <a:srgbClr val="92D050"/>
                </a:solidFill>
              </a:rPr>
              <a:t>полоролевой</a:t>
            </a:r>
            <a:r>
              <a:rPr lang="ru-RU" dirty="0" smtClean="0">
                <a:solidFill>
                  <a:srgbClr val="92D050"/>
                </a:solidFill>
              </a:rPr>
              <a:t> идентичности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49787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Большинство проблем в формировании </a:t>
            </a:r>
            <a:r>
              <a:rPr lang="ru-RU" dirty="0" err="1" smtClean="0"/>
              <a:t>полоролевой</a:t>
            </a:r>
            <a:r>
              <a:rPr lang="ru-RU" dirty="0" smtClean="0"/>
              <a:t> идентичности возникает у мальчиков.</a:t>
            </a:r>
          </a:p>
          <a:p>
            <a:endParaRPr lang="ru-RU" sz="800" dirty="0" smtClean="0"/>
          </a:p>
          <a:p>
            <a:r>
              <a:rPr lang="ru-RU" dirty="0" smtClean="0"/>
              <a:t>С каждым годом растет число разводов в России, дети растут в неполных семьях, воспитываются женщинами, в том числе и в образовательных учреждениях.</a:t>
            </a:r>
          </a:p>
          <a:p>
            <a:endParaRPr lang="ru-RU" sz="800" dirty="0"/>
          </a:p>
          <a:p>
            <a:r>
              <a:rPr lang="ru-RU" dirty="0" smtClean="0"/>
              <a:t>Мужское влияние на воспитание детей неуклонно снижается.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64978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Конструирование и строительная игра – дело мужское. 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Мы даем мальчикам возможность заниматься тем, что им действительно нравится , отвечает их интересам, потребностям и особенностям развития.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3505066"/>
            <a:ext cx="3546982" cy="266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47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Индивидуализация педагогического процесса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5800" y="1484784"/>
            <a:ext cx="3657600" cy="3925416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Индивидуализация – это развитие особенностей, выделяющих личность из окружающей ее массы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Чаще особенности развития возникают у мальчиков.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00600" y="1484784"/>
            <a:ext cx="3657600" cy="3925416"/>
          </a:xfrm>
        </p:spPr>
        <p:txBody>
          <a:bodyPr/>
          <a:lstStyle/>
          <a:p>
            <a:pPr marL="68580" indent="0">
              <a:buNone/>
            </a:pPr>
            <a:r>
              <a:rPr lang="ru-RU" i="1" dirty="0" smtClean="0">
                <a:solidFill>
                  <a:srgbClr val="FFC000"/>
                </a:solidFill>
              </a:rPr>
              <a:t>Каждый ребенок может строить соответственно своему уровню развития, творческому потенциалу, может полностью реализовывать свои навыки.</a:t>
            </a:r>
          </a:p>
          <a:p>
            <a:pPr marL="68580" indent="0">
              <a:buNone/>
            </a:pPr>
            <a:r>
              <a:rPr lang="ru-RU" i="1" dirty="0" smtClean="0">
                <a:solidFill>
                  <a:srgbClr val="FFC000"/>
                </a:solidFill>
              </a:rPr>
              <a:t>Комбинаторная способность конструирования значительно расширяет возможность творческого проявления.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831">
            <a:off x="1561605" y="3817924"/>
            <a:ext cx="1775593" cy="2670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28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Конструирование традиционно рассматривают как средство образования, развития познавательной деятельности, умственных способностей.</a:t>
            </a:r>
          </a:p>
          <a:p>
            <a:endParaRPr lang="ru-RU" sz="2000" i="1" dirty="0" smtClean="0"/>
          </a:p>
          <a:p>
            <a:r>
              <a:rPr lang="ru-RU" sz="2000" i="1" dirty="0"/>
              <a:t>Н</a:t>
            </a:r>
            <a:r>
              <a:rPr lang="ru-RU" sz="2000" i="1" dirty="0" smtClean="0"/>
              <a:t>о при умелом использовании конструирование является эффективным средством воспитания и формирования личности, актуальным в современных условиях.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51" y="2904145"/>
            <a:ext cx="3865149" cy="2898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21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76400"/>
            <a:ext cx="7918648" cy="152400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</a:rPr>
              <a:t>Спасибо за внимание!</a:t>
            </a:r>
            <a:endParaRPr lang="ru-RU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4464496" cy="4968552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/>
              <a:t>Нормативные документы, закон «Об образовании в РФ» и ФГОС ДО, ориентируют нас на новые подходы в воспитательной работе с детьми, которые обусловлены современной социальной ситуацией.</a:t>
            </a:r>
          </a:p>
          <a:p>
            <a:pPr marL="68580" indent="0">
              <a:buNone/>
            </a:pPr>
            <a:endParaRPr lang="ru-RU" sz="900" dirty="0"/>
          </a:p>
          <a:p>
            <a:pPr marL="68580" indent="0">
              <a:buNone/>
            </a:pPr>
            <a:r>
              <a:rPr lang="ru-RU" dirty="0" smtClean="0"/>
              <a:t>Меняется общество, меняются социальные условия и как следствие меняется современный ребенок. </a:t>
            </a:r>
          </a:p>
          <a:p>
            <a:pPr marL="68580" indent="0">
              <a:buNone/>
            </a:pPr>
            <a:endParaRPr lang="ru-RU" sz="900" dirty="0"/>
          </a:p>
          <a:p>
            <a:pPr marL="68580" indent="0">
              <a:buNone/>
            </a:pPr>
            <a:r>
              <a:rPr lang="ru-RU" dirty="0" smtClean="0"/>
              <a:t>Современный ребенок не стал хуже или лучше. Он просто стал другим.</a:t>
            </a:r>
          </a:p>
          <a:p>
            <a:pPr marL="68580" indent="0">
              <a:buNone/>
            </a:pPr>
            <a:endParaRPr lang="ru-RU" sz="900" dirty="0"/>
          </a:p>
          <a:p>
            <a:pPr marL="68580" indent="0">
              <a:buNone/>
            </a:pPr>
            <a:r>
              <a:rPr lang="ru-RU" dirty="0" smtClean="0"/>
              <a:t>Для эффективности работы педагогам необходимо знать эти изменения и учитывать их в своей практике.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20503"/>
            <a:ext cx="787995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Образование 21 века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302">
            <a:off x="6300192" y="1124744"/>
            <a:ext cx="1885700" cy="2516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5" y="3629348"/>
            <a:ext cx="2862592" cy="22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Характеристики Современного поколения детей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Информационная социализация</a:t>
            </a:r>
          </a:p>
          <a:p>
            <a:endParaRPr lang="ru-RU" sz="2800" dirty="0" smtClean="0"/>
          </a:p>
          <a:p>
            <a:r>
              <a:rPr lang="ru-RU" sz="2800" dirty="0" smtClean="0"/>
              <a:t>Снижение уровня сюжетно-ролевой игры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Ограничение и обеднение общения</a:t>
            </a:r>
          </a:p>
          <a:p>
            <a:endParaRPr lang="ru-RU" sz="2800" dirty="0" smtClean="0"/>
          </a:p>
          <a:p>
            <a:r>
              <a:rPr lang="ru-RU" sz="2800" dirty="0" smtClean="0"/>
              <a:t>Антропологические изменения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38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394" y="476672"/>
            <a:ext cx="787995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Информационная социализация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03064" y="1671936"/>
            <a:ext cx="3886200" cy="4392488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Стирание границ между реальностью и виртуальным миром</a:t>
            </a:r>
          </a:p>
          <a:p>
            <a:endParaRPr lang="ru-RU" sz="800" dirty="0" smtClean="0"/>
          </a:p>
          <a:p>
            <a:r>
              <a:rPr lang="ru-RU" dirty="0" err="1" smtClean="0"/>
              <a:t>Маркетизация</a:t>
            </a:r>
            <a:r>
              <a:rPr lang="ru-RU" dirty="0" smtClean="0"/>
              <a:t> – ориентация детей на потребление</a:t>
            </a:r>
          </a:p>
          <a:p>
            <a:endParaRPr lang="ru-RU" sz="800" dirty="0" smtClean="0"/>
          </a:p>
          <a:p>
            <a:r>
              <a:rPr lang="ru-RU" dirty="0" err="1" smtClean="0"/>
              <a:t>Меркантилизация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 smtClean="0"/>
              <a:t>Агрессивность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58194"/>
            <a:ext cx="4367386" cy="2845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05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6432" y="2456001"/>
            <a:ext cx="4139344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Недоразвитие мотивационно-</a:t>
            </a:r>
            <a:r>
              <a:rPr lang="ru-RU" sz="2000" dirty="0" err="1"/>
              <a:t>потребностной</a:t>
            </a:r>
            <a:r>
              <a:rPr lang="ru-RU" sz="2000" dirty="0"/>
              <a:t> </a:t>
            </a:r>
            <a:r>
              <a:rPr lang="ru-RU" sz="2000" dirty="0" smtClean="0"/>
              <a:t>сферы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Дефицит </a:t>
            </a:r>
            <a:r>
              <a:rPr lang="ru-RU" sz="2000" dirty="0" smtClean="0"/>
              <a:t>произвольности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Снижение энергичности детей и желания активно действовать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692696"/>
            <a:ext cx="8278688" cy="1152128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92D050"/>
                </a:solidFill>
              </a:rPr>
              <a:t>Снижение уровня 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сюжетно-ролевой игры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6" y="2330100"/>
            <a:ext cx="4114446" cy="248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29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41784" y="202630"/>
            <a:ext cx="8206680" cy="1260755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Обеднение и ограничение общения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040" y="874278"/>
            <a:ext cx="3888432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>
                <a:solidFill>
                  <a:srgbClr val="FFFFFF"/>
                </a:solidFill>
              </a:rPr>
              <a:t>Снижение эмоционального интеллекта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endParaRPr lang="ru-RU" sz="800" dirty="0">
              <a:solidFill>
                <a:srgbClr val="FFFFFF"/>
              </a:solidFill>
            </a:endParaRP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>
                <a:solidFill>
                  <a:srgbClr val="FFFFFF"/>
                </a:solidFill>
              </a:rPr>
              <a:t>Увеличение количества коммуникационных проблем между детьми и родителями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endParaRPr lang="ru-RU" sz="800" dirty="0" smtClean="0">
              <a:solidFill>
                <a:srgbClr val="FFFFFF"/>
              </a:solidFill>
            </a:endParaRP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>
                <a:solidFill>
                  <a:srgbClr val="FFFFFF"/>
                </a:solidFill>
              </a:rPr>
              <a:t>Повышение </a:t>
            </a:r>
            <a:r>
              <a:rPr lang="ru-RU" sz="2000" dirty="0">
                <a:solidFill>
                  <a:srgbClr val="FFFFFF"/>
                </a:solidFill>
              </a:rPr>
              <a:t>уровня </a:t>
            </a:r>
            <a:r>
              <a:rPr lang="ru-RU" sz="2000" dirty="0" smtClean="0">
                <a:solidFill>
                  <a:srgbClr val="FFFFFF"/>
                </a:solidFill>
              </a:rPr>
              <a:t>тревожности 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endParaRPr lang="ru-RU" sz="800" dirty="0" smtClean="0">
              <a:solidFill>
                <a:srgbClr val="FFFFFF"/>
              </a:solidFill>
            </a:endParaRP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>
                <a:solidFill>
                  <a:srgbClr val="FFFFFF"/>
                </a:solidFill>
              </a:rPr>
              <a:t>Низкий уровень родительской мотивации</a:t>
            </a: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endParaRPr lang="ru-RU" sz="800" dirty="0" smtClean="0">
              <a:solidFill>
                <a:srgbClr val="FFFFFF"/>
              </a:solidFill>
            </a:endParaRPr>
          </a:p>
          <a:p>
            <a:pPr marL="342900" lvl="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>
                <a:solidFill>
                  <a:srgbClr val="FFFFFF"/>
                </a:solidFill>
              </a:rPr>
              <a:t>Потеря ответственности взрослого поколения за детей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4632176" cy="307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77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0568" y="188640"/>
            <a:ext cx="8062664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92D050"/>
                </a:solidFill>
              </a:rPr>
              <a:t>антропологические изменения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66246" y="1124744"/>
            <a:ext cx="5077754" cy="4905672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Личностный инфантилизм, консервация эмоционально-личностного эгоцентризма, нежелание взрослеть</a:t>
            </a:r>
          </a:p>
          <a:p>
            <a:endParaRPr lang="ru-RU" sz="800" dirty="0" smtClean="0"/>
          </a:p>
          <a:p>
            <a:r>
              <a:rPr lang="ru-RU" dirty="0" smtClean="0"/>
              <a:t>Тенденция к прогрессивному снижению темпов продольного роста, </a:t>
            </a:r>
            <a:r>
              <a:rPr lang="ru-RU" dirty="0" err="1" smtClean="0"/>
              <a:t>астенизация</a:t>
            </a:r>
            <a:r>
              <a:rPr lang="ru-RU" dirty="0" smtClean="0"/>
              <a:t> телосложения</a:t>
            </a:r>
          </a:p>
          <a:p>
            <a:endParaRPr lang="ru-RU" sz="800" dirty="0" smtClean="0"/>
          </a:p>
          <a:p>
            <a:r>
              <a:rPr lang="ru-RU" dirty="0" err="1" smtClean="0"/>
              <a:t>Децелирация</a:t>
            </a:r>
            <a:r>
              <a:rPr lang="ru-RU" dirty="0" smtClean="0"/>
              <a:t> – процесс, обратный акселерации</a:t>
            </a:r>
          </a:p>
          <a:p>
            <a:endParaRPr lang="ru-RU" sz="800" dirty="0" smtClean="0"/>
          </a:p>
          <a:p>
            <a:r>
              <a:rPr lang="ru-RU" dirty="0" smtClean="0"/>
              <a:t>Андрогиния </a:t>
            </a:r>
          </a:p>
          <a:p>
            <a:endParaRPr lang="ru-RU" sz="800" dirty="0"/>
          </a:p>
          <a:p>
            <a:r>
              <a:rPr lang="ru-RU" dirty="0" err="1" smtClean="0"/>
              <a:t>Маргинализация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8" y="1775760"/>
            <a:ext cx="3094646" cy="316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42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55576" y="404664"/>
            <a:ext cx="7639050" cy="914400"/>
          </a:xfrm>
        </p:spPr>
        <p:txBody>
          <a:bodyPr anchor="ctr"/>
          <a:lstStyle/>
          <a:p>
            <a:pPr algn="ctr"/>
            <a:r>
              <a:rPr lang="ru-RU" sz="3600" dirty="0" smtClean="0">
                <a:solidFill>
                  <a:srgbClr val="92D050"/>
                </a:solidFill>
              </a:rPr>
              <a:t>МАРГИНАЛИЗАЦИЯ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1940546" y="1308334"/>
            <a:ext cx="5688632" cy="460851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2000" dirty="0" smtClean="0"/>
              <a:t>      Увеличивается количество детей с :</a:t>
            </a:r>
          </a:p>
          <a:p>
            <a:pPr marL="342900" indent="-274320">
              <a:buFont typeface="Wingdings 3" pitchFamily="18" charset="2"/>
              <a:buChar char=""/>
            </a:pPr>
            <a:r>
              <a:rPr lang="ru-RU" sz="2000" dirty="0"/>
              <a:t>ОВЗ</a:t>
            </a:r>
            <a:r>
              <a:rPr lang="ru-RU" sz="2000" dirty="0" smtClean="0"/>
              <a:t>;</a:t>
            </a:r>
          </a:p>
          <a:p>
            <a:pPr marL="342900" indent="-274320">
              <a:buFont typeface="Wingdings 3" pitchFamily="18" charset="2"/>
              <a:buChar char=""/>
            </a:pPr>
            <a:endParaRPr lang="ru-RU" sz="800" dirty="0"/>
          </a:p>
          <a:p>
            <a:pPr marL="342900" indent="-274320">
              <a:buFont typeface="Wingdings 3" pitchFamily="18" charset="2"/>
              <a:buChar char=""/>
            </a:pPr>
            <a:r>
              <a:rPr lang="ru-RU" sz="2000" dirty="0"/>
              <a:t>проблемным психическим развитием</a:t>
            </a:r>
            <a:r>
              <a:rPr lang="ru-RU" sz="2000" dirty="0" smtClean="0"/>
              <a:t>;</a:t>
            </a:r>
          </a:p>
          <a:p>
            <a:pPr marL="342900" indent="-274320">
              <a:buFont typeface="Wingdings 3" pitchFamily="18" charset="2"/>
              <a:buChar char=""/>
            </a:pPr>
            <a:endParaRPr lang="ru-RU" sz="800" dirty="0"/>
          </a:p>
          <a:p>
            <a:pPr marL="342900" indent="-274320">
              <a:buFont typeface="Wingdings 3" pitchFamily="18" charset="2"/>
              <a:buChar char=""/>
            </a:pPr>
            <a:r>
              <a:rPr lang="ru-RU" sz="2000" dirty="0"/>
              <a:t>одаренных детей 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с </a:t>
            </a:r>
            <a:r>
              <a:rPr lang="ru-RU" sz="2000" dirty="0"/>
              <a:t>особо развитым </a:t>
            </a:r>
            <a:r>
              <a:rPr lang="ru-RU" sz="2000" dirty="0" smtClean="0"/>
              <a:t>мышлением,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художественно одаренных,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с врожденными лидерскими способностями, 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дети – «золотые руки», 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одаренных двигательными талантами,</a:t>
            </a:r>
          </a:p>
          <a:p>
            <a:pPr marL="1268730" lvl="1" indent="-457200">
              <a:buFont typeface="Wingdings" panose="05000000000000000000" pitchFamily="2" charset="2"/>
              <a:buChar char="§"/>
            </a:pPr>
            <a:r>
              <a:rPr lang="ru-RU" sz="2000" dirty="0" smtClean="0"/>
              <a:t>и др.</a:t>
            </a:r>
            <a:endParaRPr lang="ru-RU" sz="2000" dirty="0"/>
          </a:p>
          <a:p>
            <a:pPr marL="342900" indent="-274320">
              <a:buFont typeface="Wingdings 3" pitchFamily="18" charset="2"/>
              <a:buChar char=""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235">
            <a:off x="6784666" y="1441679"/>
            <a:ext cx="2055238" cy="136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2" y="1308334"/>
            <a:ext cx="1629544" cy="162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06643"/>
            <a:ext cx="2016075" cy="134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845">
            <a:off x="424364" y="3383524"/>
            <a:ext cx="2107446" cy="161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5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4016" y="116632"/>
            <a:ext cx="7772400" cy="114300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92D050"/>
                </a:solidFill>
              </a:rPr>
              <a:t>Педагогические задачи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836712"/>
            <a:ext cx="6583130" cy="596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Воспитание </a:t>
            </a:r>
            <a:r>
              <a:rPr lang="ru-RU" sz="2000" dirty="0" smtClean="0"/>
              <a:t>избирательности и критичности мышления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Развитие мотивационной сферы детей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Развитие духовно-нравственной культуры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Формирование социальной зрелости и ответственности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Создание условий для успешного и своевременного формирования </a:t>
            </a:r>
            <a:r>
              <a:rPr lang="ru-RU" sz="2000" dirty="0" err="1" smtClean="0"/>
              <a:t>полоролевой</a:t>
            </a:r>
            <a:r>
              <a:rPr lang="ru-RU" sz="2000" dirty="0" smtClean="0"/>
              <a:t> идентичности детей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Формирование и развитие социально-коммуникативных навыков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8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 smtClean="0"/>
              <a:t>Индивидуализация  педагогического процесса</a:t>
            </a:r>
          </a:p>
          <a:p>
            <a:pPr marL="68580">
              <a:spcBef>
                <a:spcPts val="700"/>
              </a:spcBef>
              <a:buClr>
                <a:schemeClr val="accent1"/>
              </a:buClr>
              <a:buSzPct val="85000"/>
            </a:pPr>
            <a:endParaRPr lang="ru-RU" sz="2000" dirty="0" smtClean="0"/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6" y="1718937"/>
            <a:ext cx="2670514" cy="26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2837</TotalTime>
  <Words>721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Urban Pop</vt:lpstr>
      <vt:lpstr>Конструирование как метод воспитания современных детей</vt:lpstr>
      <vt:lpstr>Образование 21 века</vt:lpstr>
      <vt:lpstr>Характеристики Современного поколения детей</vt:lpstr>
      <vt:lpstr>Информационная социализация</vt:lpstr>
      <vt:lpstr>Презентация PowerPoint</vt:lpstr>
      <vt:lpstr>Обеднение и ограничение общения</vt:lpstr>
      <vt:lpstr>Презентация PowerPoint</vt:lpstr>
      <vt:lpstr>МАРГИНАЛИЗАЦИЯ</vt:lpstr>
      <vt:lpstr>Презентация PowerPoint</vt:lpstr>
      <vt:lpstr>Презентация PowerPoint</vt:lpstr>
      <vt:lpstr>Развитие мотивационной сферы детей</vt:lpstr>
      <vt:lpstr>Презентация PowerPoint</vt:lpstr>
      <vt:lpstr>Формирование социальной зрелости и ответственности</vt:lpstr>
      <vt:lpstr>Создание условий для успешного формирования полоролевой идентичности</vt:lpstr>
      <vt:lpstr>Индивидуализация педагогического процесса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р</dc:title>
  <dc:creator>Вика</dc:creator>
  <cp:lastModifiedBy>Admin</cp:lastModifiedBy>
  <cp:revision>141</cp:revision>
  <dcterms:created xsi:type="dcterms:W3CDTF">2017-01-31T03:37:27Z</dcterms:created>
  <dcterms:modified xsi:type="dcterms:W3CDTF">2019-07-16T11:13:54Z</dcterms:modified>
</cp:coreProperties>
</file>