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5" r:id="rId4"/>
    <p:sldId id="258" r:id="rId5"/>
    <p:sldId id="264" r:id="rId6"/>
    <p:sldId id="259" r:id="rId7"/>
    <p:sldId id="265" r:id="rId8"/>
    <p:sldId id="263" r:id="rId9"/>
    <p:sldId id="262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 varScale="1">
        <p:scale>
          <a:sx n="103" d="100"/>
          <a:sy n="103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C936929-3658-4668-B71D-9A784CA1D47C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F25BAC-D7D8-48D4-8504-EBB0625FDB6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4248472" cy="3456384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/>
              <a:t>Особенности современных детей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0072" y="1772816"/>
            <a:ext cx="3477766" cy="35771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230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3058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228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573" y="764704"/>
            <a:ext cx="7776864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Меняется современное общество, меняются социальные условия и как следствие меняется современный ребенок. </a:t>
            </a:r>
          </a:p>
          <a:p>
            <a:pPr marL="68580" indent="0">
              <a:buNone/>
            </a:pPr>
            <a:endParaRPr lang="ru-RU" sz="800" dirty="0"/>
          </a:p>
          <a:p>
            <a:pPr marL="68580" indent="0">
              <a:buNone/>
            </a:pPr>
            <a:r>
              <a:rPr lang="ru-RU" dirty="0" smtClean="0"/>
              <a:t>Современный ребенок не стал хуже или лучше. Он просто стал другим.</a:t>
            </a:r>
          </a:p>
          <a:p>
            <a:pPr marL="68580" indent="0">
              <a:buNone/>
            </a:pPr>
            <a:endParaRPr lang="ru-RU" sz="800" dirty="0"/>
          </a:p>
          <a:p>
            <a:pPr marL="68580" indent="0">
              <a:buNone/>
            </a:pPr>
            <a:r>
              <a:rPr lang="ru-RU" dirty="0" smtClean="0"/>
              <a:t>Для эффективности работы педагогам необходимо знать эти изменения и учитывать их в своей практике.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77072"/>
            <a:ext cx="7494842" cy="2370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431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Характеристики современного поколения детей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Информационная социализация</a:t>
            </a:r>
          </a:p>
          <a:p>
            <a:endParaRPr lang="ru-RU" sz="2800" dirty="0" smtClean="0"/>
          </a:p>
          <a:p>
            <a:r>
              <a:rPr lang="ru-RU" sz="2800" dirty="0" smtClean="0"/>
              <a:t>Снижение уровня </a:t>
            </a:r>
            <a:r>
              <a:rPr lang="ru-RU" sz="2800" dirty="0" err="1" smtClean="0"/>
              <a:t>сожетно</a:t>
            </a:r>
            <a:r>
              <a:rPr lang="ru-RU" sz="2800" dirty="0" smtClean="0"/>
              <a:t>-ролевой игры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Ограничение и обеднение общения</a:t>
            </a:r>
          </a:p>
          <a:p>
            <a:endParaRPr lang="ru-RU" sz="2800" dirty="0" smtClean="0"/>
          </a:p>
          <a:p>
            <a:r>
              <a:rPr lang="ru-RU" sz="2800" dirty="0" smtClean="0"/>
              <a:t>Антропологические изменения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38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394" y="476672"/>
            <a:ext cx="7879952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Информационная социализация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3064" y="1671936"/>
            <a:ext cx="3886200" cy="4392488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Стирание границ между реальностью и виртуальным миром</a:t>
            </a:r>
          </a:p>
          <a:p>
            <a:endParaRPr lang="ru-RU" sz="800" dirty="0" smtClean="0"/>
          </a:p>
          <a:p>
            <a:r>
              <a:rPr lang="ru-RU" dirty="0" err="1" smtClean="0"/>
              <a:t>Маркетизация</a:t>
            </a:r>
            <a:r>
              <a:rPr lang="ru-RU" dirty="0" smtClean="0"/>
              <a:t> – ориентация детей на потребление</a:t>
            </a:r>
          </a:p>
          <a:p>
            <a:endParaRPr lang="ru-RU" sz="800" dirty="0" smtClean="0"/>
          </a:p>
          <a:p>
            <a:r>
              <a:rPr lang="ru-RU" dirty="0" err="1" smtClean="0"/>
              <a:t>Меркантилизация</a:t>
            </a:r>
            <a:endParaRPr lang="ru-RU" dirty="0" smtClean="0"/>
          </a:p>
          <a:p>
            <a:endParaRPr lang="ru-RU" sz="800" dirty="0" smtClean="0"/>
          </a:p>
          <a:p>
            <a:r>
              <a:rPr lang="ru-RU" dirty="0" smtClean="0"/>
              <a:t>Агрессивность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283" y="2058194"/>
            <a:ext cx="4367386" cy="28454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105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66432" y="2456001"/>
            <a:ext cx="4139344" cy="2236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Недоразвитие мотивационно-</a:t>
            </a:r>
            <a:r>
              <a:rPr lang="ru-RU" sz="2000" dirty="0" err="1"/>
              <a:t>потребностной</a:t>
            </a:r>
            <a:r>
              <a:rPr lang="ru-RU" sz="2000" dirty="0"/>
              <a:t> </a:t>
            </a:r>
            <a:r>
              <a:rPr lang="ru-RU" sz="2000" dirty="0" smtClean="0"/>
              <a:t>сферы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Дефицит </a:t>
            </a:r>
            <a:r>
              <a:rPr lang="ru-RU" sz="2000" dirty="0" smtClean="0"/>
              <a:t>произвольности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Снижение энергичности детей и желания активно действовать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692696"/>
            <a:ext cx="8278688" cy="115212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3830638" algn="l"/>
              </a:tabLst>
            </a:pPr>
            <a:r>
              <a:rPr lang="ru-RU" b="1" cap="none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Снижение уровня </a:t>
            </a:r>
            <a:br>
              <a:rPr lang="ru-RU" b="1" cap="none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</a:br>
            <a:r>
              <a:rPr lang="ru-RU" b="1" cap="none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сюжетно-ролевой игры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66" y="2330100"/>
            <a:ext cx="4114446" cy="248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729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1784" y="202630"/>
            <a:ext cx="8206680" cy="1260755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Обеднение и ограничение общения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040" y="1484784"/>
            <a:ext cx="3888432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Снижение эмоционального интеллекта</a:t>
            </a:r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/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Увеличение количества коммуникационных проблем между детьми и родителями</a:t>
            </a:r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/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Повышение уровня тревожности </a:t>
            </a:r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/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Низкий уровень родительской мотивации</a:t>
            </a:r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/>
          </a:p>
          <a:p>
            <a:pPr marL="342900" lvl="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/>
              <a:t>Потеря ответственности взрослого поколения за детей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72816"/>
            <a:ext cx="4632176" cy="30760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177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0568" y="188640"/>
            <a:ext cx="8062664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3830638" algn="l"/>
              </a:tabLst>
            </a:pPr>
            <a:r>
              <a:rPr lang="ru-RU" b="1" cap="none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Антропологические </a:t>
            </a:r>
            <a:r>
              <a:rPr lang="ru-RU" b="1" cap="none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изменения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066246" y="1331640"/>
            <a:ext cx="5077754" cy="4905672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Личностный инфантилизм, консервация эмоционально-личностного эгоцентризма, нежелание взрослеть</a:t>
            </a:r>
          </a:p>
          <a:p>
            <a:endParaRPr lang="ru-RU" sz="800" dirty="0" smtClean="0"/>
          </a:p>
          <a:p>
            <a:r>
              <a:rPr lang="ru-RU" dirty="0" smtClean="0"/>
              <a:t>Тенденция к прогрессивному снижению темпов продольного роста, </a:t>
            </a:r>
            <a:r>
              <a:rPr lang="ru-RU" dirty="0" err="1" smtClean="0"/>
              <a:t>астенизация</a:t>
            </a:r>
            <a:r>
              <a:rPr lang="ru-RU" dirty="0" smtClean="0"/>
              <a:t> телосложения</a:t>
            </a:r>
          </a:p>
          <a:p>
            <a:endParaRPr lang="ru-RU" sz="800" dirty="0" smtClean="0"/>
          </a:p>
          <a:p>
            <a:r>
              <a:rPr lang="ru-RU" dirty="0" err="1" smtClean="0"/>
              <a:t>Децелирация</a:t>
            </a:r>
            <a:r>
              <a:rPr lang="ru-RU" dirty="0" smtClean="0"/>
              <a:t> – процесс, обратный </a:t>
            </a:r>
            <a:r>
              <a:rPr lang="ru-RU" dirty="0" err="1" smtClean="0"/>
              <a:t>акселирации</a:t>
            </a:r>
            <a:endParaRPr lang="ru-RU" dirty="0" smtClean="0"/>
          </a:p>
          <a:p>
            <a:endParaRPr lang="ru-RU" sz="800" dirty="0" smtClean="0"/>
          </a:p>
          <a:p>
            <a:r>
              <a:rPr lang="ru-RU" dirty="0" err="1" smtClean="0"/>
              <a:t>Андрогония</a:t>
            </a:r>
            <a:r>
              <a:rPr lang="ru-RU" dirty="0" smtClean="0"/>
              <a:t> </a:t>
            </a:r>
          </a:p>
          <a:p>
            <a:endParaRPr lang="ru-RU" sz="800" dirty="0"/>
          </a:p>
          <a:p>
            <a:r>
              <a:rPr lang="ru-RU" dirty="0" err="1" smtClean="0"/>
              <a:t>Маргинализация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68" y="1775760"/>
            <a:ext cx="3094646" cy="3167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742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83568" y="322039"/>
            <a:ext cx="7639050" cy="9144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Маргинализация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4294967295"/>
          </p:nvPr>
        </p:nvSpPr>
        <p:spPr>
          <a:xfrm>
            <a:off x="1926680" y="1308334"/>
            <a:ext cx="5689600" cy="460851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dirty="0" smtClean="0"/>
              <a:t>      Увеличивается количество детей с :</a:t>
            </a:r>
          </a:p>
          <a:p>
            <a:pPr marL="342900" indent="-274320">
              <a:buFont typeface="Wingdings 3" pitchFamily="18" charset="2"/>
              <a:buChar char=""/>
            </a:pPr>
            <a:r>
              <a:rPr lang="ru-RU" sz="2000" dirty="0"/>
              <a:t>ОВЗ</a:t>
            </a:r>
            <a:r>
              <a:rPr lang="ru-RU" sz="2000" dirty="0" smtClean="0"/>
              <a:t>;</a:t>
            </a:r>
          </a:p>
          <a:p>
            <a:pPr marL="342900" indent="-274320">
              <a:buFont typeface="Wingdings 3" pitchFamily="18" charset="2"/>
              <a:buChar char=""/>
            </a:pPr>
            <a:endParaRPr lang="ru-RU" sz="800" dirty="0"/>
          </a:p>
          <a:p>
            <a:pPr marL="342900" indent="-274320">
              <a:buFont typeface="Wingdings 3" pitchFamily="18" charset="2"/>
              <a:buChar char=""/>
            </a:pPr>
            <a:r>
              <a:rPr lang="ru-RU" sz="2000" dirty="0"/>
              <a:t>проблемным психическим развитием</a:t>
            </a:r>
            <a:r>
              <a:rPr lang="ru-RU" sz="2000" dirty="0" smtClean="0"/>
              <a:t>;</a:t>
            </a:r>
          </a:p>
          <a:p>
            <a:pPr marL="342900" indent="-274320">
              <a:buFont typeface="Wingdings 3" pitchFamily="18" charset="2"/>
              <a:buChar char=""/>
            </a:pPr>
            <a:endParaRPr lang="ru-RU" sz="800" dirty="0"/>
          </a:p>
          <a:p>
            <a:pPr marL="342900" indent="-274320">
              <a:buFont typeface="Wingdings 3" pitchFamily="18" charset="2"/>
              <a:buChar char=""/>
            </a:pPr>
            <a:r>
              <a:rPr lang="ru-RU" sz="2000" dirty="0"/>
              <a:t>одаренных детей </a:t>
            </a:r>
          </a:p>
          <a:p>
            <a:pPr marL="1268730" lvl="1" indent="-457200">
              <a:buFont typeface="Wingdings" panose="05000000000000000000" pitchFamily="2" charset="2"/>
              <a:buChar char="§"/>
            </a:pPr>
            <a:r>
              <a:rPr lang="ru-RU" sz="2000" dirty="0" smtClean="0"/>
              <a:t>с </a:t>
            </a:r>
            <a:r>
              <a:rPr lang="ru-RU" sz="2000" dirty="0"/>
              <a:t>особо развитым </a:t>
            </a:r>
            <a:r>
              <a:rPr lang="ru-RU" sz="2000" dirty="0" smtClean="0"/>
              <a:t>мышлением,</a:t>
            </a:r>
          </a:p>
          <a:p>
            <a:pPr marL="1268730" lvl="1" indent="-457200">
              <a:buFont typeface="Wingdings" panose="05000000000000000000" pitchFamily="2" charset="2"/>
              <a:buChar char="§"/>
            </a:pPr>
            <a:r>
              <a:rPr lang="ru-RU" sz="2000" dirty="0" smtClean="0"/>
              <a:t>художественно одаренных,</a:t>
            </a:r>
          </a:p>
          <a:p>
            <a:pPr marL="1268730" lvl="1" indent="-457200">
              <a:buFont typeface="Wingdings" panose="05000000000000000000" pitchFamily="2" charset="2"/>
              <a:buChar char="§"/>
            </a:pPr>
            <a:r>
              <a:rPr lang="ru-RU" sz="2000" dirty="0" smtClean="0"/>
              <a:t>с врожденными лидерскими способностями, </a:t>
            </a:r>
          </a:p>
          <a:p>
            <a:pPr marL="1268730" lvl="1" indent="-457200">
              <a:buFont typeface="Wingdings" panose="05000000000000000000" pitchFamily="2" charset="2"/>
              <a:buChar char="§"/>
            </a:pPr>
            <a:r>
              <a:rPr lang="ru-RU" sz="2000" dirty="0" smtClean="0"/>
              <a:t>дети – «золотые руки», </a:t>
            </a:r>
          </a:p>
          <a:p>
            <a:pPr marL="1268730" lvl="1" indent="-457200">
              <a:buFont typeface="Wingdings" panose="05000000000000000000" pitchFamily="2" charset="2"/>
              <a:buChar char="§"/>
            </a:pPr>
            <a:r>
              <a:rPr lang="ru-RU" sz="2000" dirty="0" smtClean="0"/>
              <a:t>одаренных двигательными талантами,</a:t>
            </a:r>
          </a:p>
          <a:p>
            <a:pPr marL="1268730" lvl="1" indent="-457200">
              <a:buFont typeface="Wingdings" panose="05000000000000000000" pitchFamily="2" charset="2"/>
              <a:buChar char="§"/>
            </a:pPr>
            <a:r>
              <a:rPr lang="ru-RU" sz="2000" dirty="0" smtClean="0"/>
              <a:t>и др.</a:t>
            </a:r>
            <a:endParaRPr lang="ru-RU" sz="2000" dirty="0"/>
          </a:p>
          <a:p>
            <a:pPr marL="342900" indent="-274320">
              <a:buFont typeface="Wingdings 3" pitchFamily="18" charset="2"/>
              <a:buChar char=""/>
            </a:pP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2235">
            <a:off x="6784666" y="1441679"/>
            <a:ext cx="2055238" cy="13628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12" y="1308334"/>
            <a:ext cx="1629544" cy="1629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406643"/>
            <a:ext cx="2016075" cy="13440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8845">
            <a:off x="389407" y="3383524"/>
            <a:ext cx="2107446" cy="16151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065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44016" y="409576"/>
            <a:ext cx="77724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tabLst>
                <a:tab pos="3830638" algn="l"/>
              </a:tabLst>
            </a:pPr>
            <a:r>
              <a:rPr lang="ru-RU" b="1" cap="none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Педагогические задачи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60418" y="1552576"/>
            <a:ext cx="63344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 smtClean="0"/>
              <a:t>Выработка у детей избирательного отношения к информации, воспитание критичности мышления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 smtClean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 smtClean="0"/>
              <a:t>Развитие мотивационной сферы детей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 smtClean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 smtClean="0"/>
              <a:t>Развитие духовно-нравственной культуры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 smtClean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 smtClean="0"/>
              <a:t>Формирование социальной зрелости и ответственности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 smtClean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 smtClean="0"/>
              <a:t>Создание условий для успешного и своевременного формирования </a:t>
            </a:r>
            <a:r>
              <a:rPr lang="ru-RU" sz="2000" dirty="0" err="1" smtClean="0"/>
              <a:t>полоролевой</a:t>
            </a:r>
            <a:r>
              <a:rPr lang="ru-RU" sz="2000" dirty="0" smtClean="0"/>
              <a:t> идентичности детей</a:t>
            </a:r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800" dirty="0" smtClean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r>
              <a:rPr lang="ru-RU" sz="2000" dirty="0" smtClean="0"/>
              <a:t>Обеспечение психолого-педагогической поддержки семьи</a:t>
            </a:r>
          </a:p>
          <a:p>
            <a:pPr marL="68580">
              <a:spcBef>
                <a:spcPts val="700"/>
              </a:spcBef>
              <a:buClr>
                <a:schemeClr val="accent1"/>
              </a:buClr>
              <a:buSzPct val="85000"/>
            </a:pPr>
            <a:endParaRPr lang="ru-RU" sz="2000" dirty="0" smtClean="0"/>
          </a:p>
          <a:p>
            <a:pPr marL="342900" indent="-274320"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8937"/>
            <a:ext cx="2670514" cy="267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2051</TotalTime>
  <Words>233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Особенности современных детей</vt:lpstr>
      <vt:lpstr>Презентация PowerPoint</vt:lpstr>
      <vt:lpstr>Характеристики современного поколения детей</vt:lpstr>
      <vt:lpstr>Информационная социализация</vt:lpstr>
      <vt:lpstr>Презентация PowerPoint</vt:lpstr>
      <vt:lpstr>Обеднение и ограничение общения</vt:lpstr>
      <vt:lpstr>Презентация PowerPoint</vt:lpstr>
      <vt:lpstr>Маргинализация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</dc:title>
  <dc:creator>Вика</dc:creator>
  <cp:lastModifiedBy>Admin</cp:lastModifiedBy>
  <cp:revision>97</cp:revision>
  <dcterms:created xsi:type="dcterms:W3CDTF">2017-01-31T03:37:27Z</dcterms:created>
  <dcterms:modified xsi:type="dcterms:W3CDTF">2019-07-16T11:11:07Z</dcterms:modified>
</cp:coreProperties>
</file>