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6" r:id="rId3"/>
    <p:sldId id="267" r:id="rId4"/>
    <p:sldId id="257" r:id="rId5"/>
    <p:sldId id="275" r:id="rId6"/>
    <p:sldId id="258" r:id="rId7"/>
    <p:sldId id="264" r:id="rId8"/>
    <p:sldId id="259" r:id="rId9"/>
    <p:sldId id="265" r:id="rId10"/>
    <p:sldId id="263" r:id="rId11"/>
    <p:sldId id="262" r:id="rId12"/>
    <p:sldId id="276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 varScale="1">
        <p:scale>
          <a:sx n="103" d="100"/>
          <a:sy n="103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BFC52-B040-4B3E-A711-8D500A00730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1D8803-3FE3-460B-8084-4432AED7F2E9}">
      <dgm:prSet phldrT="[Текст]" custT="1"/>
      <dgm:spPr/>
      <dgm:t>
        <a:bodyPr/>
        <a:lstStyle/>
        <a:p>
          <a:r>
            <a:rPr lang="ru-RU" sz="2000" dirty="0" smtClean="0"/>
            <a:t>Родитель</a:t>
          </a:r>
          <a:endParaRPr lang="ru-RU" sz="2000" dirty="0"/>
        </a:p>
      </dgm:t>
    </dgm:pt>
    <dgm:pt modelId="{75B1D2EB-07BB-401E-A6FE-C96B053B8414}" type="parTrans" cxnId="{C45E8697-6CEF-4144-B40A-4ADAD463F74E}">
      <dgm:prSet/>
      <dgm:spPr/>
      <dgm:t>
        <a:bodyPr/>
        <a:lstStyle/>
        <a:p>
          <a:endParaRPr lang="ru-RU"/>
        </a:p>
      </dgm:t>
    </dgm:pt>
    <dgm:pt modelId="{A4704A6A-FBF4-47DD-8C76-A71F0CCCD590}" type="sibTrans" cxnId="{C45E8697-6CEF-4144-B40A-4ADAD463F74E}">
      <dgm:prSet/>
      <dgm:spPr/>
      <dgm:t>
        <a:bodyPr/>
        <a:lstStyle/>
        <a:p>
          <a:endParaRPr lang="ru-RU"/>
        </a:p>
      </dgm:t>
    </dgm:pt>
    <dgm:pt modelId="{6B939647-512B-4315-B122-09B429814D20}">
      <dgm:prSet phldrT="[Текст]"/>
      <dgm:spPr/>
      <dgm:t>
        <a:bodyPr/>
        <a:lstStyle/>
        <a:p>
          <a:r>
            <a:rPr lang="ru-RU" dirty="0" smtClean="0"/>
            <a:t>Психолог</a:t>
          </a:r>
          <a:endParaRPr lang="ru-RU" dirty="0"/>
        </a:p>
      </dgm:t>
    </dgm:pt>
    <dgm:pt modelId="{BC3FC0F6-946C-4B02-B85A-95037CCC28B7}" type="parTrans" cxnId="{B4216BE3-35FC-4E7A-921D-148EABB0D0D3}">
      <dgm:prSet/>
      <dgm:spPr/>
      <dgm:t>
        <a:bodyPr/>
        <a:lstStyle/>
        <a:p>
          <a:endParaRPr lang="ru-RU"/>
        </a:p>
      </dgm:t>
    </dgm:pt>
    <dgm:pt modelId="{89B032A0-7D22-469E-BBA0-694D96B2CC7E}" type="sibTrans" cxnId="{B4216BE3-35FC-4E7A-921D-148EABB0D0D3}">
      <dgm:prSet/>
      <dgm:spPr/>
      <dgm:t>
        <a:bodyPr/>
        <a:lstStyle/>
        <a:p>
          <a:endParaRPr lang="ru-RU"/>
        </a:p>
      </dgm:t>
    </dgm:pt>
    <dgm:pt modelId="{A002AB4D-A3E6-499E-AB2C-93736660308C}">
      <dgm:prSet phldrT="[Текст]"/>
      <dgm:spPr/>
      <dgm:t>
        <a:bodyPr/>
        <a:lstStyle/>
        <a:p>
          <a:r>
            <a:rPr lang="ru-RU" dirty="0" smtClean="0"/>
            <a:t>Воспитатель</a:t>
          </a:r>
          <a:endParaRPr lang="ru-RU" dirty="0"/>
        </a:p>
      </dgm:t>
    </dgm:pt>
    <dgm:pt modelId="{8B6AF3C2-0A21-4046-81D6-104B33F6D77E}" type="parTrans" cxnId="{9BDEA69C-7724-4EF9-BA0E-C17F44AFE130}">
      <dgm:prSet/>
      <dgm:spPr/>
      <dgm:t>
        <a:bodyPr/>
        <a:lstStyle/>
        <a:p>
          <a:endParaRPr lang="ru-RU"/>
        </a:p>
      </dgm:t>
    </dgm:pt>
    <dgm:pt modelId="{1BB9680D-C89F-407F-BCC7-25C073DC6E4E}" type="sibTrans" cxnId="{9BDEA69C-7724-4EF9-BA0E-C17F44AFE130}">
      <dgm:prSet/>
      <dgm:spPr/>
      <dgm:t>
        <a:bodyPr/>
        <a:lstStyle/>
        <a:p>
          <a:endParaRPr lang="ru-RU"/>
        </a:p>
      </dgm:t>
    </dgm:pt>
    <dgm:pt modelId="{627FC6A3-9826-40D4-9A07-D577018F1DFE}" type="pres">
      <dgm:prSet presAssocID="{41BBFC52-B040-4B3E-A711-8D500A0073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024F58-87F2-4E8F-B320-C175A9E239B7}" type="pres">
      <dgm:prSet presAssocID="{021D8803-3FE3-460B-8084-4432AED7F2E9}" presName="node" presStyleLbl="node1" presStyleIdx="0" presStyleCnt="3" custScaleX="135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0E0C9-AAE2-40E6-95D1-FBE83912E1C6}" type="pres">
      <dgm:prSet presAssocID="{A4704A6A-FBF4-47DD-8C76-A71F0CCCD59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49D018E-5EEE-442A-976F-F00B6C3459C9}" type="pres">
      <dgm:prSet presAssocID="{A4704A6A-FBF4-47DD-8C76-A71F0CCCD59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DC923EC-982D-4965-90A0-3A5020E3B9BB}" type="pres">
      <dgm:prSet presAssocID="{6B939647-512B-4315-B122-09B429814D2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3BBC3-8C9F-49A4-A99C-638CC2955EC6}" type="pres">
      <dgm:prSet presAssocID="{89B032A0-7D22-469E-BBA0-694D96B2CC7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588F289-A5E5-4E58-9253-1CCB59A79C82}" type="pres">
      <dgm:prSet presAssocID="{89B032A0-7D22-469E-BBA0-694D96B2CC7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BEB786C-B9F5-4CB6-B8E4-F86815F3A422}" type="pres">
      <dgm:prSet presAssocID="{A002AB4D-A3E6-499E-AB2C-9373666030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43D09-5060-4606-A337-D1F058C6357C}" type="pres">
      <dgm:prSet presAssocID="{1BB9680D-C89F-407F-BCC7-25C073DC6E4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5ED59A4-EF61-4339-BA52-C6589678D41E}" type="pres">
      <dgm:prSet presAssocID="{1BB9680D-C89F-407F-BCC7-25C073DC6E4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31C4406-D911-452C-98A5-996CC2AB335E}" type="presOf" srcId="{1BB9680D-C89F-407F-BCC7-25C073DC6E4E}" destId="{07B43D09-5060-4606-A337-D1F058C6357C}" srcOrd="0" destOrd="0" presId="urn:microsoft.com/office/officeart/2005/8/layout/cycle7"/>
    <dgm:cxn modelId="{8E62747C-B0A8-4FCD-B489-E77077AED9EE}" type="presOf" srcId="{A4704A6A-FBF4-47DD-8C76-A71F0CCCD590}" destId="{449D018E-5EEE-442A-976F-F00B6C3459C9}" srcOrd="1" destOrd="0" presId="urn:microsoft.com/office/officeart/2005/8/layout/cycle7"/>
    <dgm:cxn modelId="{87F7D83C-5485-466E-BAF6-D2E20197D8E4}" type="presOf" srcId="{1BB9680D-C89F-407F-BCC7-25C073DC6E4E}" destId="{A5ED59A4-EF61-4339-BA52-C6589678D41E}" srcOrd="1" destOrd="0" presId="urn:microsoft.com/office/officeart/2005/8/layout/cycle7"/>
    <dgm:cxn modelId="{521E882C-DA37-4FEE-AC8E-23061CC3C56F}" type="presOf" srcId="{6B939647-512B-4315-B122-09B429814D20}" destId="{BDC923EC-982D-4965-90A0-3A5020E3B9BB}" srcOrd="0" destOrd="0" presId="urn:microsoft.com/office/officeart/2005/8/layout/cycle7"/>
    <dgm:cxn modelId="{026A2F2D-A139-401C-978E-88A8F3FF340E}" type="presOf" srcId="{89B032A0-7D22-469E-BBA0-694D96B2CC7E}" destId="{E9B3BBC3-8C9F-49A4-A99C-638CC2955EC6}" srcOrd="0" destOrd="0" presId="urn:microsoft.com/office/officeart/2005/8/layout/cycle7"/>
    <dgm:cxn modelId="{82AC2EF9-3E47-4DC9-AE65-1C76BFE23BE0}" type="presOf" srcId="{A002AB4D-A3E6-499E-AB2C-93736660308C}" destId="{CBEB786C-B9F5-4CB6-B8E4-F86815F3A422}" srcOrd="0" destOrd="0" presId="urn:microsoft.com/office/officeart/2005/8/layout/cycle7"/>
    <dgm:cxn modelId="{9E26B145-420B-4DA2-9DD3-EA9CD5E0246E}" type="presOf" srcId="{41BBFC52-B040-4B3E-A711-8D500A007306}" destId="{627FC6A3-9826-40D4-9A07-D577018F1DFE}" srcOrd="0" destOrd="0" presId="urn:microsoft.com/office/officeart/2005/8/layout/cycle7"/>
    <dgm:cxn modelId="{C45E8697-6CEF-4144-B40A-4ADAD463F74E}" srcId="{41BBFC52-B040-4B3E-A711-8D500A007306}" destId="{021D8803-3FE3-460B-8084-4432AED7F2E9}" srcOrd="0" destOrd="0" parTransId="{75B1D2EB-07BB-401E-A6FE-C96B053B8414}" sibTransId="{A4704A6A-FBF4-47DD-8C76-A71F0CCCD590}"/>
    <dgm:cxn modelId="{C338B459-DE8F-4B98-9897-2A8F2157CC23}" type="presOf" srcId="{A4704A6A-FBF4-47DD-8C76-A71F0CCCD590}" destId="{6730E0C9-AAE2-40E6-95D1-FBE83912E1C6}" srcOrd="0" destOrd="0" presId="urn:microsoft.com/office/officeart/2005/8/layout/cycle7"/>
    <dgm:cxn modelId="{9BDEA69C-7724-4EF9-BA0E-C17F44AFE130}" srcId="{41BBFC52-B040-4B3E-A711-8D500A007306}" destId="{A002AB4D-A3E6-499E-AB2C-93736660308C}" srcOrd="2" destOrd="0" parTransId="{8B6AF3C2-0A21-4046-81D6-104B33F6D77E}" sibTransId="{1BB9680D-C89F-407F-BCC7-25C073DC6E4E}"/>
    <dgm:cxn modelId="{E43BFA93-D6D4-4E35-B8EB-0DE761B158FD}" type="presOf" srcId="{021D8803-3FE3-460B-8084-4432AED7F2E9}" destId="{70024F58-87F2-4E8F-B320-C175A9E239B7}" srcOrd="0" destOrd="0" presId="urn:microsoft.com/office/officeart/2005/8/layout/cycle7"/>
    <dgm:cxn modelId="{B4216BE3-35FC-4E7A-921D-148EABB0D0D3}" srcId="{41BBFC52-B040-4B3E-A711-8D500A007306}" destId="{6B939647-512B-4315-B122-09B429814D20}" srcOrd="1" destOrd="0" parTransId="{BC3FC0F6-946C-4B02-B85A-95037CCC28B7}" sibTransId="{89B032A0-7D22-469E-BBA0-694D96B2CC7E}"/>
    <dgm:cxn modelId="{DD226645-D938-43F0-850E-1674CB9EE9F9}" type="presOf" srcId="{89B032A0-7D22-469E-BBA0-694D96B2CC7E}" destId="{0588F289-A5E5-4E58-9253-1CCB59A79C82}" srcOrd="1" destOrd="0" presId="urn:microsoft.com/office/officeart/2005/8/layout/cycle7"/>
    <dgm:cxn modelId="{6BA3E5F9-AF57-49BE-AACF-3DC587446DEE}" type="presParOf" srcId="{627FC6A3-9826-40D4-9A07-D577018F1DFE}" destId="{70024F58-87F2-4E8F-B320-C175A9E239B7}" srcOrd="0" destOrd="0" presId="urn:microsoft.com/office/officeart/2005/8/layout/cycle7"/>
    <dgm:cxn modelId="{6EE30BB3-80F1-43D5-9F65-1FA59F17F3F7}" type="presParOf" srcId="{627FC6A3-9826-40D4-9A07-D577018F1DFE}" destId="{6730E0C9-AAE2-40E6-95D1-FBE83912E1C6}" srcOrd="1" destOrd="0" presId="urn:microsoft.com/office/officeart/2005/8/layout/cycle7"/>
    <dgm:cxn modelId="{E9074478-CAAF-42E9-81F3-A0AD9CBC33C1}" type="presParOf" srcId="{6730E0C9-AAE2-40E6-95D1-FBE83912E1C6}" destId="{449D018E-5EEE-442A-976F-F00B6C3459C9}" srcOrd="0" destOrd="0" presId="urn:microsoft.com/office/officeart/2005/8/layout/cycle7"/>
    <dgm:cxn modelId="{F8C3CABA-BAC5-4615-B9CF-09AEC63FAA00}" type="presParOf" srcId="{627FC6A3-9826-40D4-9A07-D577018F1DFE}" destId="{BDC923EC-982D-4965-90A0-3A5020E3B9BB}" srcOrd="2" destOrd="0" presId="urn:microsoft.com/office/officeart/2005/8/layout/cycle7"/>
    <dgm:cxn modelId="{E18C1EC4-B938-4070-A4D5-079CCD6241B4}" type="presParOf" srcId="{627FC6A3-9826-40D4-9A07-D577018F1DFE}" destId="{E9B3BBC3-8C9F-49A4-A99C-638CC2955EC6}" srcOrd="3" destOrd="0" presId="urn:microsoft.com/office/officeart/2005/8/layout/cycle7"/>
    <dgm:cxn modelId="{14712268-B44B-462A-968E-72CE7CB2A064}" type="presParOf" srcId="{E9B3BBC3-8C9F-49A4-A99C-638CC2955EC6}" destId="{0588F289-A5E5-4E58-9253-1CCB59A79C82}" srcOrd="0" destOrd="0" presId="urn:microsoft.com/office/officeart/2005/8/layout/cycle7"/>
    <dgm:cxn modelId="{B7D1E9B6-66E8-4B16-B0F1-BE97DE16AF48}" type="presParOf" srcId="{627FC6A3-9826-40D4-9A07-D577018F1DFE}" destId="{CBEB786C-B9F5-4CB6-B8E4-F86815F3A422}" srcOrd="4" destOrd="0" presId="urn:microsoft.com/office/officeart/2005/8/layout/cycle7"/>
    <dgm:cxn modelId="{F50A1386-B817-4457-A625-0CE733B3378E}" type="presParOf" srcId="{627FC6A3-9826-40D4-9A07-D577018F1DFE}" destId="{07B43D09-5060-4606-A337-D1F058C6357C}" srcOrd="5" destOrd="0" presId="urn:microsoft.com/office/officeart/2005/8/layout/cycle7"/>
    <dgm:cxn modelId="{DE225923-0653-49A6-84E3-823E69735660}" type="presParOf" srcId="{07B43D09-5060-4606-A337-D1F058C6357C}" destId="{A5ED59A4-EF61-4339-BA52-C6589678D41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24F58-87F2-4E8F-B320-C175A9E239B7}">
      <dsp:nvSpPr>
        <dsp:cNvPr id="0" name=""/>
        <dsp:cNvSpPr/>
      </dsp:nvSpPr>
      <dsp:spPr>
        <a:xfrm>
          <a:off x="954645" y="594"/>
          <a:ext cx="1835124" cy="675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Родитель</a:t>
          </a:r>
          <a:endParaRPr lang="ru-RU" sz="2000" kern="1200" dirty="0"/>
        </a:p>
      </dsp:txBody>
      <dsp:txXfrm>
        <a:off x="974432" y="20381"/>
        <a:ext cx="1795550" cy="635993"/>
      </dsp:txXfrm>
    </dsp:sp>
    <dsp:sp modelId="{6730E0C9-AAE2-40E6-95D1-FBE83912E1C6}">
      <dsp:nvSpPr>
        <dsp:cNvPr id="0" name=""/>
        <dsp:cNvSpPr/>
      </dsp:nvSpPr>
      <dsp:spPr>
        <a:xfrm rot="3600000">
          <a:off x="2078149" y="1185807"/>
          <a:ext cx="703158" cy="2364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149083" y="1233097"/>
        <a:ext cx="561290" cy="141868"/>
      </dsp:txXfrm>
    </dsp:sp>
    <dsp:sp modelId="{BDC923EC-982D-4965-90A0-3A5020E3B9BB}">
      <dsp:nvSpPr>
        <dsp:cNvPr id="0" name=""/>
        <dsp:cNvSpPr/>
      </dsp:nvSpPr>
      <dsp:spPr>
        <a:xfrm>
          <a:off x="2311682" y="1931902"/>
          <a:ext cx="1351134" cy="675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Психолог</a:t>
          </a:r>
          <a:endParaRPr lang="ru-RU" sz="1700" kern="1200" dirty="0"/>
        </a:p>
      </dsp:txBody>
      <dsp:txXfrm>
        <a:off x="2331469" y="1951689"/>
        <a:ext cx="1311560" cy="635993"/>
      </dsp:txXfrm>
    </dsp:sp>
    <dsp:sp modelId="{E9B3BBC3-8C9F-49A4-A99C-638CC2955EC6}">
      <dsp:nvSpPr>
        <dsp:cNvPr id="0" name=""/>
        <dsp:cNvSpPr/>
      </dsp:nvSpPr>
      <dsp:spPr>
        <a:xfrm rot="10800000">
          <a:off x="1520628" y="2151461"/>
          <a:ext cx="703158" cy="2364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1591562" y="2198751"/>
        <a:ext cx="561290" cy="141868"/>
      </dsp:txXfrm>
    </dsp:sp>
    <dsp:sp modelId="{CBEB786C-B9F5-4CB6-B8E4-F86815F3A422}">
      <dsp:nvSpPr>
        <dsp:cNvPr id="0" name=""/>
        <dsp:cNvSpPr/>
      </dsp:nvSpPr>
      <dsp:spPr>
        <a:xfrm>
          <a:off x="81599" y="1931902"/>
          <a:ext cx="1351134" cy="675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Воспитатель</a:t>
          </a:r>
          <a:endParaRPr lang="ru-RU" sz="1700" kern="1200" dirty="0"/>
        </a:p>
      </dsp:txBody>
      <dsp:txXfrm>
        <a:off x="101386" y="1951689"/>
        <a:ext cx="1311560" cy="635993"/>
      </dsp:txXfrm>
    </dsp:sp>
    <dsp:sp modelId="{07B43D09-5060-4606-A337-D1F058C6357C}">
      <dsp:nvSpPr>
        <dsp:cNvPr id="0" name=""/>
        <dsp:cNvSpPr/>
      </dsp:nvSpPr>
      <dsp:spPr>
        <a:xfrm rot="18000000">
          <a:off x="963107" y="1185807"/>
          <a:ext cx="703158" cy="2364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034041" y="1233097"/>
        <a:ext cx="561290" cy="141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648642"/>
            <a:ext cx="4896544" cy="3456384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smtClean="0"/>
              <a:t>Форсайт-сессия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как метод взаимодействия педагога-психолога, воспитателя и родителя в условиях изменяющейся современной действительности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365104"/>
            <a:ext cx="3600400" cy="1127547"/>
          </a:xfrm>
        </p:spPr>
        <p:txBody>
          <a:bodyPr/>
          <a:lstStyle/>
          <a:p>
            <a:pPr algn="r"/>
            <a:r>
              <a:rPr lang="ru-RU" dirty="0" smtClean="0"/>
              <a:t>Педагог-психолог МКДОУ №467</a:t>
            </a:r>
          </a:p>
          <a:p>
            <a:pPr algn="r"/>
            <a:r>
              <a:rPr lang="ru-RU" dirty="0" err="1" smtClean="0"/>
              <a:t>Филинова</a:t>
            </a:r>
            <a:r>
              <a:rPr lang="ru-RU" dirty="0" smtClean="0"/>
              <a:t> </a:t>
            </a:r>
            <a:r>
              <a:rPr lang="ru-RU" dirty="0"/>
              <a:t>В.Л.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336784" cy="28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55576" y="404664"/>
            <a:ext cx="7639050" cy="914400"/>
          </a:xfrm>
        </p:spPr>
        <p:txBody>
          <a:bodyPr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МАРГИНАЛИЗАЦИЯ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1940546" y="1308334"/>
            <a:ext cx="5688632" cy="460851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2000" dirty="0" smtClean="0"/>
              <a:t>      Увеличивается количество детей с :</a:t>
            </a:r>
          </a:p>
          <a:p>
            <a:pPr marL="342900" indent="-274320">
              <a:buFont typeface="Wingdings 3" pitchFamily="18" charset="2"/>
              <a:buChar char=""/>
            </a:pPr>
            <a:r>
              <a:rPr lang="ru-RU" sz="2000" dirty="0"/>
              <a:t>ОВЗ</a:t>
            </a:r>
            <a:r>
              <a:rPr lang="ru-RU" sz="2000" dirty="0" smtClean="0"/>
              <a:t>;</a:t>
            </a:r>
          </a:p>
          <a:p>
            <a:pPr marL="342900" indent="-274320">
              <a:buFont typeface="Wingdings 3" pitchFamily="18" charset="2"/>
              <a:buChar char=""/>
            </a:pPr>
            <a:endParaRPr lang="ru-RU" sz="800" dirty="0"/>
          </a:p>
          <a:p>
            <a:pPr marL="342900" indent="-274320">
              <a:buFont typeface="Wingdings 3" pitchFamily="18" charset="2"/>
              <a:buChar char=""/>
            </a:pPr>
            <a:r>
              <a:rPr lang="ru-RU" sz="2000" dirty="0"/>
              <a:t>проблемным психическим развитием</a:t>
            </a:r>
            <a:r>
              <a:rPr lang="ru-RU" sz="2000" dirty="0" smtClean="0"/>
              <a:t>;</a:t>
            </a:r>
          </a:p>
          <a:p>
            <a:pPr marL="342900" indent="-274320">
              <a:buFont typeface="Wingdings 3" pitchFamily="18" charset="2"/>
              <a:buChar char=""/>
            </a:pPr>
            <a:endParaRPr lang="ru-RU" sz="800" dirty="0"/>
          </a:p>
          <a:p>
            <a:pPr marL="342900" indent="-274320">
              <a:buFont typeface="Wingdings 3" pitchFamily="18" charset="2"/>
              <a:buChar char=""/>
            </a:pPr>
            <a:r>
              <a:rPr lang="ru-RU" sz="2000" dirty="0"/>
              <a:t>одаренных детей </a:t>
            </a:r>
          </a:p>
          <a:p>
            <a:pPr marL="1268730" lvl="1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с </a:t>
            </a:r>
            <a:r>
              <a:rPr lang="ru-RU" sz="2000" dirty="0"/>
              <a:t>особо развитым </a:t>
            </a:r>
            <a:r>
              <a:rPr lang="ru-RU" sz="2000" dirty="0" smtClean="0"/>
              <a:t>мышлением,</a:t>
            </a:r>
          </a:p>
          <a:p>
            <a:pPr marL="1268730" lvl="1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художественно одаренных,</a:t>
            </a:r>
          </a:p>
          <a:p>
            <a:pPr marL="1268730" lvl="1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с врожденными лидерскими способностями, </a:t>
            </a:r>
          </a:p>
          <a:p>
            <a:pPr marL="1268730" lvl="1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дети – «золотые руки», </a:t>
            </a:r>
          </a:p>
          <a:p>
            <a:pPr marL="1268730" lvl="1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одаренных двигательными талантами,</a:t>
            </a:r>
          </a:p>
          <a:p>
            <a:pPr marL="1268730" lvl="1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и др.</a:t>
            </a:r>
            <a:endParaRPr lang="ru-RU" sz="2000" dirty="0"/>
          </a:p>
          <a:p>
            <a:pPr marL="342900" indent="-274320">
              <a:buFont typeface="Wingdings 3" pitchFamily="18" charset="2"/>
              <a:buChar char=""/>
            </a:pP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235">
            <a:off x="6784666" y="1441679"/>
            <a:ext cx="2055238" cy="1362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2" y="1308334"/>
            <a:ext cx="1629544" cy="162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06643"/>
            <a:ext cx="2016075" cy="134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8845">
            <a:off x="424364" y="3383524"/>
            <a:ext cx="2107446" cy="1615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65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44016" y="409576"/>
            <a:ext cx="7772400" cy="1143000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Педагогические задачи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60418" y="1133356"/>
            <a:ext cx="633447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Выработка у детей избирательного отношения к информации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800" dirty="0" smtClean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Развитие мотивационной сферы детей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800" dirty="0" smtClean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Развитие духовно-нравственной культуры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800" dirty="0" smtClean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Формирование социальной зрелости и ответственности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800" dirty="0" smtClean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Создание условий для успешного и своевременного формирования </a:t>
            </a:r>
            <a:r>
              <a:rPr lang="ru-RU" sz="2000" dirty="0" err="1" smtClean="0"/>
              <a:t>полоролевой</a:t>
            </a:r>
            <a:r>
              <a:rPr lang="ru-RU" sz="2000" dirty="0" smtClean="0"/>
              <a:t> идентичности детей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800" dirty="0" smtClean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200" b="1" dirty="0" smtClean="0"/>
              <a:t>Обеспечение психолого-педагогической поддержки семьи</a:t>
            </a:r>
          </a:p>
          <a:p>
            <a:pPr marL="68580">
              <a:spcBef>
                <a:spcPts val="700"/>
              </a:spcBef>
              <a:buClr>
                <a:schemeClr val="accent1"/>
              </a:buClr>
              <a:buSzPct val="85000"/>
            </a:pPr>
            <a:endParaRPr lang="ru-RU" sz="2000" dirty="0" smtClean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937"/>
            <a:ext cx="2670514" cy="26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83" y="2827288"/>
            <a:ext cx="3846513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Проблемы классической модели взаимодействия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32632" y="1556792"/>
            <a:ext cx="7630616" cy="108012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Поверхностный взгляд на проблему</a:t>
            </a:r>
          </a:p>
          <a:p>
            <a:r>
              <a:rPr lang="ru-RU" dirty="0" smtClean="0"/>
              <a:t>Разнонаправленность педагогических воздействий</a:t>
            </a:r>
            <a:endParaRPr lang="ru-RU" dirty="0"/>
          </a:p>
          <a:p>
            <a:r>
              <a:rPr lang="ru-RU" dirty="0" smtClean="0"/>
              <a:t>Отсутствие личностных изменений в ребенке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3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Форсайт-сессия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196752"/>
            <a:ext cx="7630616" cy="1080120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 smtClean="0"/>
              <a:t>Форсайт-сессия</a:t>
            </a:r>
            <a:r>
              <a:rPr lang="ru-RU" dirty="0" smtClean="0"/>
              <a:t> </a:t>
            </a:r>
            <a:r>
              <a:rPr lang="ru-RU" dirty="0"/>
              <a:t>– это </a:t>
            </a:r>
            <a:r>
              <a:rPr lang="ru-RU" dirty="0" smtClean="0"/>
              <a:t>сессия, </a:t>
            </a:r>
            <a:r>
              <a:rPr lang="ru-RU" dirty="0"/>
              <a:t>которая позволяет кругу </a:t>
            </a:r>
            <a:r>
              <a:rPr lang="ru-RU" dirty="0" smtClean="0"/>
              <a:t>лиц-участников </a:t>
            </a:r>
            <a:r>
              <a:rPr lang="ru-RU" dirty="0"/>
              <a:t>договориться по поводу образа будущего, своих действий по поводу этого будущего, и своего желаемого </a:t>
            </a:r>
            <a:r>
              <a:rPr lang="ru-RU" dirty="0" smtClean="0"/>
              <a:t>будущего.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86705592"/>
              </p:ext>
            </p:extLst>
          </p:nvPr>
        </p:nvGraphicFramePr>
        <p:xfrm>
          <a:off x="2771800" y="2924944"/>
          <a:ext cx="3744416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Объект 2"/>
          <p:cNvSpPr>
            <a:spLocks noGrp="1"/>
          </p:cNvSpPr>
          <p:nvPr>
            <p:ph sz="quarter" idx="13"/>
          </p:nvPr>
        </p:nvSpPr>
        <p:spPr>
          <a:xfrm>
            <a:off x="2771800" y="2204864"/>
            <a:ext cx="3744416" cy="648072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ru-RU" b="1" dirty="0" smtClean="0"/>
              <a:t>Схема взаимодействия во время </a:t>
            </a:r>
            <a:r>
              <a:rPr lang="ru-RU" b="1" dirty="0" err="1" smtClean="0"/>
              <a:t>форсайт</a:t>
            </a:r>
            <a:r>
              <a:rPr lang="ru-RU" b="1" dirty="0" smtClean="0"/>
              <a:t>-сессии</a:t>
            </a:r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4355976" y="4293096"/>
            <a:ext cx="576064" cy="576064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/>
              <a:t>Принципы проведения </a:t>
            </a:r>
            <a:r>
              <a:rPr lang="ru-RU" dirty="0" err="1" smtClean="0"/>
              <a:t>форсайт</a:t>
            </a:r>
            <a:r>
              <a:rPr lang="ru-RU" dirty="0" smtClean="0"/>
              <a:t>-сессии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6409" y="836712"/>
            <a:ext cx="7344816" cy="538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4320">
              <a:lnSpc>
                <a:spcPct val="15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/>
              <a:t>Принцип </a:t>
            </a:r>
            <a:r>
              <a:rPr lang="ru-RU" sz="2000" dirty="0" smtClean="0"/>
              <a:t>равенства участников</a:t>
            </a:r>
          </a:p>
          <a:p>
            <a:pPr marL="342900" indent="-274320">
              <a:lnSpc>
                <a:spcPct val="15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Принцип приоритета семейного воспитания</a:t>
            </a:r>
          </a:p>
          <a:p>
            <a:pPr marL="342900" indent="-274320">
              <a:lnSpc>
                <a:spcPct val="15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Принцип обеспечения интересов ребенка</a:t>
            </a:r>
          </a:p>
          <a:p>
            <a:pPr marL="342900" indent="-274320">
              <a:lnSpc>
                <a:spcPct val="15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Принцип принятия</a:t>
            </a:r>
          </a:p>
          <a:p>
            <a:pPr marL="342900" indent="-274320">
              <a:lnSpc>
                <a:spcPct val="15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Принцип доверия и поддержки</a:t>
            </a:r>
          </a:p>
          <a:p>
            <a:pPr marL="342900" indent="-274320">
              <a:lnSpc>
                <a:spcPct val="15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/>
              <a:t>Принцип корректности</a:t>
            </a:r>
          </a:p>
          <a:p>
            <a:pPr marL="342900" indent="-274320">
              <a:lnSpc>
                <a:spcPct val="15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Принцип комфортности</a:t>
            </a:r>
          </a:p>
          <a:p>
            <a:pPr marL="342900" indent="-274320">
              <a:lnSpc>
                <a:spcPct val="15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Принцип конфиденциальности</a:t>
            </a:r>
          </a:p>
          <a:p>
            <a:pPr marL="68580">
              <a:lnSpc>
                <a:spcPct val="150000"/>
              </a:lnSpc>
              <a:spcBef>
                <a:spcPts val="700"/>
              </a:spcBef>
              <a:buClr>
                <a:schemeClr val="accent1"/>
              </a:buClr>
              <a:buSzPct val="85000"/>
            </a:pPr>
            <a:endParaRPr lang="ru-RU" sz="2000" dirty="0"/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62" y="2561357"/>
            <a:ext cx="2770763" cy="27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710" y="980728"/>
            <a:ext cx="7770490" cy="4998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/>
              <a:t>Формирование </a:t>
            </a:r>
            <a:r>
              <a:rPr lang="ru-RU" sz="2000" dirty="0" smtClean="0"/>
              <a:t>запроса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Предварительная беседа воспитателя </a:t>
            </a:r>
            <a:r>
              <a:rPr lang="ru-RU" sz="2000" smtClean="0"/>
              <a:t>и педагога-психолога </a:t>
            </a:r>
            <a:r>
              <a:rPr lang="ru-RU" sz="2000" dirty="0" smtClean="0"/>
              <a:t>(подготовка к </a:t>
            </a:r>
            <a:r>
              <a:rPr lang="ru-RU" sz="2000" dirty="0" err="1" smtClean="0"/>
              <a:t>форсайт</a:t>
            </a:r>
            <a:r>
              <a:rPr lang="ru-RU" sz="2000" dirty="0" smtClean="0"/>
              <a:t>-сессии)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Форсайт сессия</a:t>
            </a:r>
          </a:p>
          <a:p>
            <a:pPr marL="1257300" lvl="2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Озвучивание запроса воспитателя</a:t>
            </a:r>
          </a:p>
          <a:p>
            <a:pPr marL="1257300" lvl="2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Консультационная беседа: определение причин, ресурсов, возможных стратегий дальнейшего сотрудничества</a:t>
            </a:r>
          </a:p>
          <a:p>
            <a:pPr marL="1257300" lvl="2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Формирование коррекционного психолого-педагогического маршрута развития ребенка 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Работа по составленному маршруту, наблюдение динамики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При необходимости возможна повторная </a:t>
            </a:r>
            <a:r>
              <a:rPr lang="ru-RU" sz="2000" dirty="0" err="1" smtClean="0"/>
              <a:t>форсайт</a:t>
            </a:r>
            <a:r>
              <a:rPr lang="ru-RU" sz="2000" dirty="0"/>
              <a:t>-</a:t>
            </a:r>
            <a:r>
              <a:rPr lang="ru-RU" sz="2000" dirty="0" smtClean="0"/>
              <a:t>сессия с целью коррекции маршрута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Структура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2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Достоинства метода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772400" cy="3733800"/>
          </a:xfrm>
        </p:spPr>
        <p:txBody>
          <a:bodyPr>
            <a:normAutofit/>
          </a:bodyPr>
          <a:lstStyle/>
          <a:p>
            <a:r>
              <a:rPr lang="ru-RU" dirty="0" smtClean="0"/>
              <a:t>Резко повышается эффективность коррекционной психолого-педагогической работы</a:t>
            </a:r>
          </a:p>
          <a:p>
            <a:endParaRPr lang="ru-RU" sz="800" dirty="0" smtClean="0"/>
          </a:p>
          <a:p>
            <a:r>
              <a:rPr lang="ru-RU" dirty="0" smtClean="0"/>
              <a:t>Комплексный подход к рассматриваемой проблеме</a:t>
            </a:r>
          </a:p>
          <a:p>
            <a:endParaRPr lang="ru-RU" sz="600" dirty="0" smtClean="0"/>
          </a:p>
          <a:p>
            <a:r>
              <a:rPr lang="ru-RU" dirty="0" smtClean="0"/>
              <a:t>Индивидуальный подход, учитывающий особенности семейного воспитания и семейную ситуацию</a:t>
            </a:r>
          </a:p>
          <a:p>
            <a:endParaRPr lang="ru-RU" sz="800" dirty="0" smtClean="0"/>
          </a:p>
          <a:p>
            <a:r>
              <a:rPr lang="ru-RU" dirty="0" smtClean="0"/>
              <a:t>Соответствие путей решения проблемы педагогическому запросу</a:t>
            </a:r>
          </a:p>
          <a:p>
            <a:endParaRPr lang="ru-RU" sz="800" dirty="0" smtClean="0"/>
          </a:p>
          <a:p>
            <a:r>
              <a:rPr lang="ru-RU" dirty="0" smtClean="0"/>
              <a:t>Формирование доверительных отношений между педагогами и родителями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40" y="4653136"/>
            <a:ext cx="1847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460" y="908721"/>
            <a:ext cx="8582024" cy="4104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dirty="0" smtClean="0"/>
              <a:t>Документация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0" y="1019057"/>
            <a:ext cx="8582024" cy="43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2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3719" y="1700808"/>
            <a:ext cx="8335651" cy="2952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документация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9" y="1700808"/>
            <a:ext cx="8335651" cy="258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6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76400"/>
            <a:ext cx="7918648" cy="1524000"/>
          </a:xfrm>
        </p:spPr>
        <p:txBody>
          <a:bodyPr anchor="ctr"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8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915" y="260648"/>
            <a:ext cx="5184576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/>
              <a:t>В соответствии с новым законом «Об образовании в Российской Федерации» одной из основных задач, стоящих перед детским дошкольным учреждением является «взаимодействие с семьей для обеспечения полноценного развития личности ребенка». </a:t>
            </a:r>
            <a:endParaRPr lang="ru-RU" sz="2000" dirty="0" smtClean="0"/>
          </a:p>
          <a:p>
            <a:pPr marL="68580">
              <a:spcBef>
                <a:spcPts val="700"/>
              </a:spcBef>
              <a:buClr>
                <a:schemeClr val="accent1"/>
              </a:buClr>
              <a:buSzPct val="85000"/>
            </a:pPr>
            <a:endParaRPr lang="ru-RU" sz="2000" dirty="0" smtClean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Одной </a:t>
            </a:r>
            <a:r>
              <a:rPr lang="ru-RU" sz="2000" dirty="0"/>
              <a:t>из задач ФГОС ДО является обеспечение </a:t>
            </a:r>
            <a:r>
              <a:rPr lang="ru-RU" sz="2000" dirty="0" err="1"/>
              <a:t>психолого</a:t>
            </a:r>
            <a:r>
              <a:rPr lang="ru-RU" sz="2000" dirty="0"/>
              <a:t> – 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 [ФГОС ДО п. 1.6] 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094">
            <a:off x="6359930" y="724251"/>
            <a:ext cx="1796546" cy="2397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19" y="3198166"/>
            <a:ext cx="2653105" cy="209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Традиционные </a:t>
            </a:r>
            <a:r>
              <a:rPr lang="ru-RU" dirty="0"/>
              <a:t>методы и </a:t>
            </a:r>
            <a:r>
              <a:rPr lang="ru-RU" dirty="0" smtClean="0"/>
              <a:t>приемы работы с семьей  </a:t>
            </a:r>
            <a:r>
              <a:rPr lang="ru-RU" dirty="0"/>
              <a:t>не </a:t>
            </a:r>
            <a:r>
              <a:rPr lang="ru-RU" dirty="0" smtClean="0"/>
              <a:t>всегда приносят желаемые результаты.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Современное </a:t>
            </a:r>
            <a:r>
              <a:rPr lang="ru-RU" dirty="0"/>
              <a:t>общество требует нового, инновационного подхода </a:t>
            </a:r>
            <a:r>
              <a:rPr lang="ru-RU" dirty="0" smtClean="0"/>
              <a:t>к воспитательной системе в ДОУ. </a:t>
            </a:r>
            <a:r>
              <a:rPr lang="ru-RU" dirty="0"/>
              <a:t>Он должен основываться на интересах и принципах жизни детей существующего поколения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Новые методы </a:t>
            </a:r>
            <a:r>
              <a:rPr lang="ru-RU" dirty="0"/>
              <a:t>работы </a:t>
            </a:r>
            <a:r>
              <a:rPr lang="ru-RU" dirty="0" smtClean="0"/>
              <a:t>должны опираться  с </a:t>
            </a:r>
            <a:r>
              <a:rPr lang="ru-RU" dirty="0"/>
              <a:t>одной стороны </a:t>
            </a:r>
            <a:r>
              <a:rPr lang="ru-RU" dirty="0" smtClean="0"/>
              <a:t> на </a:t>
            </a:r>
            <a:r>
              <a:rPr lang="ru-RU" smtClean="0"/>
              <a:t>четкую почву, </a:t>
            </a:r>
            <a:r>
              <a:rPr lang="ru-RU" dirty="0" smtClean="0"/>
              <a:t>имеющую </a:t>
            </a:r>
            <a:r>
              <a:rPr lang="ru-RU" dirty="0"/>
              <a:t>научную основу, с другой стороны </a:t>
            </a:r>
            <a:r>
              <a:rPr lang="ru-RU" dirty="0" smtClean="0"/>
              <a:t> нести в себе своеобразную импровизацию.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73016"/>
            <a:ext cx="33337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4464496" cy="37338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smtClean="0"/>
              <a:t>Меняется современное общество, меняются социальные условия и как следствие меняется современный ребенок. 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Современный ребенок не стал хуже или лучше. Он просто стал другим.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Для эффективности работы педагогам необходимо знать эти изменения и учитывать их в своей практике.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280" y="1412776"/>
            <a:ext cx="3477766" cy="3577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69776"/>
            <a:ext cx="7879952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Особенности современных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1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Характеристики Современного поколения детей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Информационная социализация</a:t>
            </a:r>
          </a:p>
          <a:p>
            <a:endParaRPr lang="ru-RU" sz="2800" dirty="0" smtClean="0"/>
          </a:p>
          <a:p>
            <a:r>
              <a:rPr lang="ru-RU" sz="2800" dirty="0" smtClean="0"/>
              <a:t>Снижение уровня сюжетно-ролевой игры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Ограничение и обеднение общения</a:t>
            </a:r>
          </a:p>
          <a:p>
            <a:endParaRPr lang="ru-RU" sz="2800" dirty="0" smtClean="0"/>
          </a:p>
          <a:p>
            <a:r>
              <a:rPr lang="ru-RU" sz="2800" dirty="0" smtClean="0"/>
              <a:t>Антропологические изменения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38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394" y="476672"/>
            <a:ext cx="7879952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Информационная социализация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03064" y="1671936"/>
            <a:ext cx="3886200" cy="4392488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Стирание границ между реальностью и виртуальным миром</a:t>
            </a:r>
          </a:p>
          <a:p>
            <a:endParaRPr lang="ru-RU" sz="800" dirty="0" smtClean="0"/>
          </a:p>
          <a:p>
            <a:r>
              <a:rPr lang="ru-RU" dirty="0" err="1" smtClean="0"/>
              <a:t>Маркетизация</a:t>
            </a:r>
            <a:r>
              <a:rPr lang="ru-RU" dirty="0" smtClean="0"/>
              <a:t> – ориентация детей на потребление</a:t>
            </a:r>
          </a:p>
          <a:p>
            <a:endParaRPr lang="ru-RU" sz="800" dirty="0" smtClean="0"/>
          </a:p>
          <a:p>
            <a:r>
              <a:rPr lang="ru-RU" dirty="0" err="1" smtClean="0"/>
              <a:t>Меркантилизация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 smtClean="0"/>
              <a:t>Агрессивность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58194"/>
            <a:ext cx="4367386" cy="2845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05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6432" y="2456001"/>
            <a:ext cx="4139344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/>
              <a:t>Недоразвитие мотивационно-</a:t>
            </a:r>
            <a:r>
              <a:rPr lang="ru-RU" sz="2000" dirty="0" err="1"/>
              <a:t>потребностной</a:t>
            </a:r>
            <a:r>
              <a:rPr lang="ru-RU" sz="2000" dirty="0"/>
              <a:t> </a:t>
            </a:r>
            <a:r>
              <a:rPr lang="ru-RU" sz="2000" dirty="0" smtClean="0"/>
              <a:t>сферы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800" dirty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/>
              <a:t>Дефицит </a:t>
            </a:r>
            <a:r>
              <a:rPr lang="ru-RU" sz="2000" dirty="0" smtClean="0"/>
              <a:t>произвольности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800" dirty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/>
              <a:t>Снижение энергичности детей и желания активно действовать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692696"/>
            <a:ext cx="8278688" cy="1152128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Снижение уровня </a:t>
            </a:r>
            <a:br>
              <a:rPr lang="ru-RU" dirty="0" smtClean="0"/>
            </a:br>
            <a:r>
              <a:rPr lang="ru-RU" dirty="0" smtClean="0"/>
              <a:t>сюжетно-ролевой игры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6" y="2330100"/>
            <a:ext cx="4114446" cy="248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29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41784" y="202630"/>
            <a:ext cx="8206680" cy="1260755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Обеднение и ограничение общения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9040" y="874278"/>
            <a:ext cx="3888432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>
                <a:solidFill>
                  <a:srgbClr val="FFFFFF"/>
                </a:solidFill>
              </a:rPr>
              <a:t>Снижение эмоционального интеллекта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endParaRPr lang="ru-RU" sz="800" dirty="0">
              <a:solidFill>
                <a:srgbClr val="FFFFFF"/>
              </a:solidFill>
            </a:endParaRP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>
                <a:solidFill>
                  <a:srgbClr val="FFFFFF"/>
                </a:solidFill>
              </a:rPr>
              <a:t>Увеличение количества коммуникационных проблем между детьми и родителями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endParaRPr lang="ru-RU" sz="800" dirty="0" smtClean="0">
              <a:solidFill>
                <a:srgbClr val="FFFFFF"/>
              </a:solidFill>
            </a:endParaRP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>
                <a:solidFill>
                  <a:srgbClr val="FFFFFF"/>
                </a:solidFill>
              </a:rPr>
              <a:t>Повышение </a:t>
            </a:r>
            <a:r>
              <a:rPr lang="ru-RU" sz="2000" dirty="0">
                <a:solidFill>
                  <a:srgbClr val="FFFFFF"/>
                </a:solidFill>
              </a:rPr>
              <a:t>уровня </a:t>
            </a:r>
            <a:r>
              <a:rPr lang="ru-RU" sz="2000" dirty="0" smtClean="0">
                <a:solidFill>
                  <a:srgbClr val="FFFFFF"/>
                </a:solidFill>
              </a:rPr>
              <a:t>тревожности 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endParaRPr lang="ru-RU" sz="800" dirty="0" smtClean="0">
              <a:solidFill>
                <a:srgbClr val="FFFFFF"/>
              </a:solidFill>
            </a:endParaRP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>
                <a:solidFill>
                  <a:srgbClr val="FFFFFF"/>
                </a:solidFill>
              </a:rPr>
              <a:t>Низкий уровень родительской мотивации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endParaRPr lang="ru-RU" sz="800" dirty="0" smtClean="0">
              <a:solidFill>
                <a:srgbClr val="FFFFFF"/>
              </a:solidFill>
            </a:endParaRP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>
                <a:solidFill>
                  <a:srgbClr val="FFFFFF"/>
                </a:solidFill>
              </a:rPr>
              <a:t>Потеря ответственности взрослого поколения за детей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2816"/>
            <a:ext cx="4632176" cy="3076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77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0568" y="188640"/>
            <a:ext cx="8062664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антропологические изменения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066246" y="1124744"/>
            <a:ext cx="5077754" cy="4905672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Личностный инфантилизм, консервация эмоционально-личностного эгоцентризма, нежелание взрослеть</a:t>
            </a:r>
          </a:p>
          <a:p>
            <a:endParaRPr lang="ru-RU" sz="800" dirty="0" smtClean="0"/>
          </a:p>
          <a:p>
            <a:r>
              <a:rPr lang="ru-RU" dirty="0" smtClean="0"/>
              <a:t>Тенденция к прогрессивному снижению темпов продольного роста, </a:t>
            </a:r>
            <a:r>
              <a:rPr lang="ru-RU" dirty="0" err="1" smtClean="0"/>
              <a:t>астенизация</a:t>
            </a:r>
            <a:r>
              <a:rPr lang="ru-RU" dirty="0" smtClean="0"/>
              <a:t> телосложения</a:t>
            </a:r>
          </a:p>
          <a:p>
            <a:endParaRPr lang="ru-RU" sz="800" dirty="0" smtClean="0"/>
          </a:p>
          <a:p>
            <a:r>
              <a:rPr lang="ru-RU" dirty="0" err="1" smtClean="0"/>
              <a:t>Децелирация</a:t>
            </a:r>
            <a:r>
              <a:rPr lang="ru-RU" dirty="0" smtClean="0"/>
              <a:t> – процесс, обратный </a:t>
            </a:r>
            <a:r>
              <a:rPr lang="ru-RU" dirty="0" err="1" smtClean="0"/>
              <a:t>акселирации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 err="1" smtClean="0"/>
              <a:t>Андрогония</a:t>
            </a:r>
            <a:r>
              <a:rPr lang="ru-RU" dirty="0" smtClean="0"/>
              <a:t> </a:t>
            </a:r>
          </a:p>
          <a:p>
            <a:endParaRPr lang="ru-RU" sz="800" dirty="0"/>
          </a:p>
          <a:p>
            <a:r>
              <a:rPr lang="ru-RU" dirty="0" err="1" smtClean="0"/>
              <a:t>Маргинализация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8" y="1775760"/>
            <a:ext cx="3094646" cy="3167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42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2097</TotalTime>
  <Words>542</Words>
  <Application>Microsoft Office PowerPoint</Application>
  <PresentationFormat>Экран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Urban Pop</vt:lpstr>
      <vt:lpstr>Форсайт-сессия как метод взаимодействия педагога-психолога, воспитателя и родителя в условиях изменяющейся современной действительности</vt:lpstr>
      <vt:lpstr>Презентация PowerPoint</vt:lpstr>
      <vt:lpstr>Презентация PowerPoint</vt:lpstr>
      <vt:lpstr>Особенности современных детей</vt:lpstr>
      <vt:lpstr>Характеристики Современного поколения детей</vt:lpstr>
      <vt:lpstr>Информационная социализация</vt:lpstr>
      <vt:lpstr>Презентация PowerPoint</vt:lpstr>
      <vt:lpstr>Обеднение и ограничение общения</vt:lpstr>
      <vt:lpstr>Презентация PowerPoint</vt:lpstr>
      <vt:lpstr>МАРГИНАЛИЗАЦИЯ</vt:lpstr>
      <vt:lpstr>Презентация PowerPoint</vt:lpstr>
      <vt:lpstr>Презентация PowerPoint</vt:lpstr>
      <vt:lpstr>Форсайт-сессия</vt:lpstr>
      <vt:lpstr>Принципы проведения форсайт-сессии</vt:lpstr>
      <vt:lpstr>Презентация PowerPoint</vt:lpstr>
      <vt:lpstr>Достоинства метода</vt:lpstr>
      <vt:lpstr>Документация</vt:lpstr>
      <vt:lpstr>документация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р</dc:title>
  <dc:creator>Вика</dc:creator>
  <cp:lastModifiedBy>Admin</cp:lastModifiedBy>
  <cp:revision>97</cp:revision>
  <dcterms:created xsi:type="dcterms:W3CDTF">2017-01-31T03:37:27Z</dcterms:created>
  <dcterms:modified xsi:type="dcterms:W3CDTF">2019-07-16T11:20:16Z</dcterms:modified>
</cp:coreProperties>
</file>